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4"/>
  </p:notesMasterIdLst>
  <p:sldIdLst>
    <p:sldId id="259" r:id="rId2"/>
    <p:sldId id="269" r:id="rId3"/>
    <p:sldId id="300" r:id="rId4"/>
    <p:sldId id="271" r:id="rId5"/>
    <p:sldId id="301" r:id="rId6"/>
    <p:sldId id="302" r:id="rId7"/>
    <p:sldId id="312" r:id="rId8"/>
    <p:sldId id="313" r:id="rId9"/>
    <p:sldId id="304" r:id="rId10"/>
    <p:sldId id="303" r:id="rId11"/>
    <p:sldId id="273" r:id="rId12"/>
    <p:sldId id="7110" r:id="rId13"/>
    <p:sldId id="305" r:id="rId14"/>
    <p:sldId id="274" r:id="rId15"/>
    <p:sldId id="283" r:id="rId16"/>
    <p:sldId id="7109" r:id="rId17"/>
    <p:sldId id="306" r:id="rId18"/>
    <p:sldId id="275" r:id="rId19"/>
    <p:sldId id="284" r:id="rId20"/>
    <p:sldId id="285" r:id="rId21"/>
    <p:sldId id="377" r:id="rId22"/>
    <p:sldId id="378" r:id="rId23"/>
    <p:sldId id="7112" r:id="rId24"/>
    <p:sldId id="307" r:id="rId25"/>
    <p:sldId id="276" r:id="rId26"/>
    <p:sldId id="286" r:id="rId27"/>
    <p:sldId id="287" r:id="rId28"/>
    <p:sldId id="288" r:id="rId29"/>
    <p:sldId id="7104" r:id="rId30"/>
    <p:sldId id="382" r:id="rId31"/>
    <p:sldId id="384" r:id="rId32"/>
    <p:sldId id="299" r:id="rId33"/>
    <p:sldId id="385" r:id="rId34"/>
    <p:sldId id="386" r:id="rId35"/>
    <p:sldId id="387" r:id="rId36"/>
    <p:sldId id="388" r:id="rId37"/>
    <p:sldId id="389" r:id="rId38"/>
    <p:sldId id="308" r:id="rId39"/>
    <p:sldId id="277" r:id="rId40"/>
    <p:sldId id="322" r:id="rId41"/>
    <p:sldId id="317" r:id="rId42"/>
    <p:sldId id="289" r:id="rId43"/>
    <p:sldId id="7108" r:id="rId44"/>
    <p:sldId id="309" r:id="rId45"/>
    <p:sldId id="278" r:id="rId46"/>
    <p:sldId id="291" r:id="rId47"/>
    <p:sldId id="290" r:id="rId48"/>
    <p:sldId id="292" r:id="rId49"/>
    <p:sldId id="310" r:id="rId50"/>
    <p:sldId id="279" r:id="rId51"/>
    <p:sldId id="293" r:id="rId52"/>
    <p:sldId id="294" r:id="rId53"/>
    <p:sldId id="7111" r:id="rId54"/>
    <p:sldId id="268" r:id="rId55"/>
    <p:sldId id="390" r:id="rId56"/>
    <p:sldId id="270" r:id="rId57"/>
    <p:sldId id="391" r:id="rId58"/>
    <p:sldId id="272" r:id="rId59"/>
    <p:sldId id="392" r:id="rId60"/>
    <p:sldId id="393" r:id="rId61"/>
    <p:sldId id="394" r:id="rId62"/>
    <p:sldId id="395" r:id="rId63"/>
    <p:sldId id="396" r:id="rId64"/>
    <p:sldId id="324" r:id="rId65"/>
    <p:sldId id="325" r:id="rId66"/>
    <p:sldId id="326" r:id="rId67"/>
    <p:sldId id="327" r:id="rId68"/>
    <p:sldId id="397" r:id="rId69"/>
    <p:sldId id="398" r:id="rId70"/>
    <p:sldId id="328" r:id="rId71"/>
    <p:sldId id="399" r:id="rId72"/>
    <p:sldId id="311" r:id="rId73"/>
    <p:sldId id="280" r:id="rId74"/>
    <p:sldId id="297" r:id="rId75"/>
    <p:sldId id="7107" r:id="rId76"/>
    <p:sldId id="281" r:id="rId77"/>
    <p:sldId id="7106" r:id="rId78"/>
    <p:sldId id="7101" r:id="rId79"/>
    <p:sldId id="7105" r:id="rId80"/>
    <p:sldId id="282" r:id="rId81"/>
    <p:sldId id="7103" r:id="rId82"/>
    <p:sldId id="7102" r:id="rId8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FF"/>
    <a:srgbClr val="00FF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8603FDC-E32A-4AB5-989C-0864C3EAD2B8}" styleName="主题样式 2 - 强调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主题样式 2 - 强调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09" autoAdjust="0"/>
    <p:restoredTop sz="94694"/>
  </p:normalViewPr>
  <p:slideViewPr>
    <p:cSldViewPr snapToGrid="0" snapToObjects="1">
      <p:cViewPr varScale="1">
        <p:scale>
          <a:sx n="54" d="100"/>
          <a:sy n="54" d="100"/>
        </p:scale>
        <p:origin x="52" y="148"/>
      </p:cViewPr>
      <p:guideLst/>
    </p:cSldViewPr>
  </p:slideViewPr>
  <p:notesTextViewPr>
    <p:cViewPr>
      <p:scale>
        <a:sx n="70" d="100"/>
        <a:sy n="7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notesMaster" Target="notesMasters/notesMaster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46BC0E-3D9E-AD47-A71F-225F1F3A3655}" type="datetimeFigureOut">
              <a:rPr kumimoji="1" lang="zh-CN" altLang="en-US" smtClean="0"/>
              <a:t>2025/1/22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D56B20-EAE6-AD49-B531-D228C4479B15}" type="slidenum">
              <a:rPr kumimoji="1" lang="zh-CN" altLang="en-US" smtClean="0"/>
              <a:t>‹#›</a:t>
            </a:fld>
            <a:endParaRPr kumimoji="1" lang="zh-CN" altLang="en-US"/>
          </a:p>
        </p:txBody>
      </p:sp>
    </p:spTree>
    <p:extLst>
      <p:ext uri="{BB962C8B-B14F-4D97-AF65-F5344CB8AC3E}">
        <p14:creationId xmlns:p14="http://schemas.microsoft.com/office/powerpoint/2010/main" val="45852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03FE80-F007-0549-B04E-00A7E591FA26}"/>
              </a:ext>
            </a:extLst>
          </p:cNvPr>
          <p:cNvSpPr>
            <a:spLocks noGrp="1"/>
          </p:cNvSpPr>
          <p:nvPr>
            <p:ph type="ctrTitle"/>
          </p:nvPr>
        </p:nvSpPr>
        <p:spPr>
          <a:xfrm>
            <a:off x="306410" y="2412476"/>
            <a:ext cx="6685280" cy="1881863"/>
          </a:xfrm>
        </p:spPr>
        <p:txBody>
          <a:bodyPr anchor="b"/>
          <a:lstStyle>
            <a:lvl1pPr algn="l">
              <a:defRPr sz="6000" b="1"/>
            </a:lvl1pPr>
          </a:lstStyle>
          <a:p>
            <a:r>
              <a:rPr kumimoji="1" lang="zh-CN" altLang="en-US" dirty="0"/>
              <a:t>单击此处编辑母版标题样式</a:t>
            </a:r>
          </a:p>
        </p:txBody>
      </p:sp>
      <p:pic>
        <p:nvPicPr>
          <p:cNvPr id="9" name="图片 8">
            <a:extLst>
              <a:ext uri="{FF2B5EF4-FFF2-40B4-BE49-F238E27FC236}">
                <a16:creationId xmlns:a16="http://schemas.microsoft.com/office/drawing/2014/main" id="{21A7B790-F972-BCB8-6F4A-CA14E6B6B278}"/>
              </a:ext>
            </a:extLst>
          </p:cNvPr>
          <p:cNvPicPr>
            <a:picLocks noChangeAspect="1"/>
          </p:cNvPicPr>
          <p:nvPr userDrawn="1"/>
        </p:nvPicPr>
        <p:blipFill>
          <a:blip r:embed="rId2"/>
          <a:srcRect/>
          <a:stretch/>
        </p:blipFill>
        <p:spPr>
          <a:xfrm>
            <a:off x="9358782" y="247539"/>
            <a:ext cx="2363414" cy="786586"/>
          </a:xfrm>
          <a:prstGeom prst="rect">
            <a:avLst/>
          </a:prstGeom>
        </p:spPr>
      </p:pic>
      <p:pic>
        <p:nvPicPr>
          <p:cNvPr id="10" name="图片 9">
            <a:extLst>
              <a:ext uri="{FF2B5EF4-FFF2-40B4-BE49-F238E27FC236}">
                <a16:creationId xmlns:a16="http://schemas.microsoft.com/office/drawing/2014/main" id="{DE51ED99-06D8-08E8-3419-762B0BE60368}"/>
              </a:ext>
            </a:extLst>
          </p:cNvPr>
          <p:cNvPicPr>
            <a:picLocks noChangeAspect="1"/>
          </p:cNvPicPr>
          <p:nvPr userDrawn="1"/>
        </p:nvPicPr>
        <p:blipFill>
          <a:blip r:embed="rId3"/>
          <a:stretch>
            <a:fillRect/>
          </a:stretch>
        </p:blipFill>
        <p:spPr>
          <a:xfrm>
            <a:off x="830316" y="1694325"/>
            <a:ext cx="5265683" cy="459095"/>
          </a:xfrm>
          <a:prstGeom prst="rect">
            <a:avLst/>
          </a:prstGeom>
        </p:spPr>
      </p:pic>
      <p:pic>
        <p:nvPicPr>
          <p:cNvPr id="11" name="图片 10" descr="卡通画&#10;&#10;描述已自动生成">
            <a:extLst>
              <a:ext uri="{FF2B5EF4-FFF2-40B4-BE49-F238E27FC236}">
                <a16:creationId xmlns:a16="http://schemas.microsoft.com/office/drawing/2014/main" id="{9E35002B-EC7A-FF51-E4D8-590DC6FFCFB2}"/>
              </a:ext>
            </a:extLst>
          </p:cNvPr>
          <p:cNvPicPr>
            <a:picLocks noChangeAspect="1"/>
          </p:cNvPicPr>
          <p:nvPr userDrawn="1"/>
        </p:nvPicPr>
        <p:blipFill>
          <a:blip r:embed="rId4"/>
          <a:stretch>
            <a:fillRect/>
          </a:stretch>
        </p:blipFill>
        <p:spPr>
          <a:xfrm>
            <a:off x="742512" y="380497"/>
            <a:ext cx="1422619" cy="171025"/>
          </a:xfrm>
          <a:prstGeom prst="rect">
            <a:avLst/>
          </a:prstGeom>
        </p:spPr>
      </p:pic>
      <p:pic>
        <p:nvPicPr>
          <p:cNvPr id="13" name="图片 12">
            <a:extLst>
              <a:ext uri="{FF2B5EF4-FFF2-40B4-BE49-F238E27FC236}">
                <a16:creationId xmlns:a16="http://schemas.microsoft.com/office/drawing/2014/main" id="{F51AF667-89E6-E14A-9C76-74C28E4E66AB}"/>
              </a:ext>
            </a:extLst>
          </p:cNvPr>
          <p:cNvPicPr>
            <a:picLocks noChangeAspect="1"/>
          </p:cNvPicPr>
          <p:nvPr userDrawn="1"/>
        </p:nvPicPr>
        <p:blipFill>
          <a:blip r:embed="rId5"/>
          <a:stretch>
            <a:fillRect/>
          </a:stretch>
        </p:blipFill>
        <p:spPr>
          <a:xfrm>
            <a:off x="9924612" y="6461479"/>
            <a:ext cx="1922736" cy="187515"/>
          </a:xfrm>
          <a:prstGeom prst="rect">
            <a:avLst/>
          </a:prstGeom>
        </p:spPr>
      </p:pic>
      <p:pic>
        <p:nvPicPr>
          <p:cNvPr id="15" name="图片 14" descr="图片包含 图形用户界面&#10;&#10;描述已自动生成">
            <a:extLst>
              <a:ext uri="{FF2B5EF4-FFF2-40B4-BE49-F238E27FC236}">
                <a16:creationId xmlns:a16="http://schemas.microsoft.com/office/drawing/2014/main" id="{AA8CC907-6ED5-A6B4-2DC4-967D4D127051}"/>
              </a:ext>
            </a:extLst>
          </p:cNvPr>
          <p:cNvPicPr>
            <a:picLocks noChangeAspect="1"/>
          </p:cNvPicPr>
          <p:nvPr userDrawn="1"/>
        </p:nvPicPr>
        <p:blipFill>
          <a:blip r:embed="rId6"/>
          <a:stretch>
            <a:fillRect/>
          </a:stretch>
        </p:blipFill>
        <p:spPr>
          <a:xfrm>
            <a:off x="6991690" y="1595438"/>
            <a:ext cx="4921033" cy="4066576"/>
          </a:xfrm>
          <a:prstGeom prst="rect">
            <a:avLst/>
          </a:prstGeom>
        </p:spPr>
      </p:pic>
    </p:spTree>
    <p:extLst>
      <p:ext uri="{BB962C8B-B14F-4D97-AF65-F5344CB8AC3E}">
        <p14:creationId xmlns:p14="http://schemas.microsoft.com/office/powerpoint/2010/main" val="16263239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10EF46-D5F3-264B-9C50-F96E90B5C483}"/>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761183B1-DAD1-A84F-8827-571999DD1719}"/>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FFDE549A-BDCA-3A41-8082-15AA423CA3B2}"/>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5" name="页脚占位符 4">
            <a:extLst>
              <a:ext uri="{FF2B5EF4-FFF2-40B4-BE49-F238E27FC236}">
                <a16:creationId xmlns:a16="http://schemas.microsoft.com/office/drawing/2014/main" id="{4310211C-0490-F047-8270-08CF89DE275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2AD1EB6-34D9-4B4E-882E-5AAF7EE81664}"/>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3445099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6BD810C-2B70-AF46-960B-1C516278B1E5}"/>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C908CE3B-62EF-7B41-959B-1FFB10C08508}"/>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EC6938F5-095D-2240-9CAF-9DB95F449649}"/>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5" name="页脚占位符 4">
            <a:extLst>
              <a:ext uri="{FF2B5EF4-FFF2-40B4-BE49-F238E27FC236}">
                <a16:creationId xmlns:a16="http://schemas.microsoft.com/office/drawing/2014/main" id="{4DF882B9-BA91-5A4A-AB28-538B73705E6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4BA61C61-3E97-664C-9434-B8DDE84188D3}"/>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21351269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8859" y="260687"/>
            <a:ext cx="10693100" cy="1001541"/>
          </a:xfrm>
        </p:spPr>
        <p:txBody>
          <a:bodyPr/>
          <a:lstStyle>
            <a:lvl1pPr algn="l">
              <a:defRPr sz="2667">
                <a:solidFill>
                  <a:schemeClr val="bg1"/>
                </a:solidFill>
                <a:latin typeface="+mj-ea"/>
                <a:ea typeface="+mj-ea"/>
              </a:defRPr>
            </a:lvl1pPr>
          </a:lstStyle>
          <a:p>
            <a:r>
              <a:rPr lang="zh-CN" altLang="en-US" dirty="0"/>
              <a:t>单击此处编辑母版标题样式</a:t>
            </a:r>
            <a:endParaRPr lang="en-US" dirty="0"/>
          </a:p>
        </p:txBody>
      </p:sp>
      <p:sp>
        <p:nvSpPr>
          <p:cNvPr id="10" name="文本占位符 9"/>
          <p:cNvSpPr>
            <a:spLocks noGrp="1"/>
          </p:cNvSpPr>
          <p:nvPr>
            <p:ph type="body" sz="quarter" idx="10"/>
          </p:nvPr>
        </p:nvSpPr>
        <p:spPr>
          <a:xfrm>
            <a:off x="342900" y="1581151"/>
            <a:ext cx="11506200" cy="4838700"/>
          </a:xfrm>
          <a:prstGeom prst="rect">
            <a:avLst/>
          </a:prstGeom>
        </p:spPr>
        <p:txBody>
          <a:bodyPr/>
          <a:lstStyle>
            <a:lvl1pPr>
              <a:lnSpc>
                <a:spcPct val="120000"/>
              </a:lnSpc>
              <a:defRPr sz="2133" b="1">
                <a:solidFill>
                  <a:schemeClr val="bg1"/>
                </a:solidFill>
                <a:latin typeface="+mn-ea"/>
                <a:ea typeface="+mn-ea"/>
              </a:defRPr>
            </a:lvl1pPr>
            <a:lvl2pPr marL="838179" indent="-380990">
              <a:lnSpc>
                <a:spcPct val="120000"/>
              </a:lnSpc>
              <a:buFont typeface="Arial" panose="020B0704020202090204" pitchFamily="34" charset="0"/>
              <a:buChar char="•"/>
              <a:defRPr sz="2133">
                <a:solidFill>
                  <a:schemeClr val="bg1"/>
                </a:solidFill>
                <a:latin typeface="+mn-ea"/>
                <a:ea typeface="+mn-ea"/>
              </a:defRPr>
            </a:lvl2pPr>
            <a:lvl3pPr marL="914377" indent="0">
              <a:lnSpc>
                <a:spcPct val="120000"/>
              </a:lnSpc>
              <a:buNone/>
              <a:defRPr sz="1867">
                <a:latin typeface="+mn-ea"/>
                <a:ea typeface="+mn-ea"/>
              </a:defRPr>
            </a:lvl3pPr>
            <a:lvl4pPr marL="1371566" indent="0">
              <a:buNone/>
              <a:defRPr/>
            </a:lvl4pPr>
          </a:lstStyle>
          <a:p>
            <a:pPr lvl="0"/>
            <a:r>
              <a:rPr lang="zh-CN" altLang="en-US" dirty="0"/>
              <a:t>单击此处编辑母版文本样式</a:t>
            </a:r>
          </a:p>
          <a:p>
            <a:pPr lvl="1"/>
            <a:r>
              <a:rPr lang="zh-CN" altLang="en-US" dirty="0"/>
              <a:t>二级</a:t>
            </a:r>
          </a:p>
          <a:p>
            <a:pPr lvl="1"/>
            <a:r>
              <a:rPr lang="zh-CN" altLang="en-US" dirty="0"/>
              <a:t>内容</a:t>
            </a:r>
            <a:endParaRPr lang="en-US" altLang="zh-CN" dirty="0"/>
          </a:p>
        </p:txBody>
      </p:sp>
      <p:sp>
        <p:nvSpPr>
          <p:cNvPr id="5" name="椭圆 4"/>
          <p:cNvSpPr/>
          <p:nvPr userDrawn="1"/>
        </p:nvSpPr>
        <p:spPr>
          <a:xfrm>
            <a:off x="313068" y="586914"/>
            <a:ext cx="336973" cy="336973"/>
          </a:xfrm>
          <a:prstGeom prst="ellipse">
            <a:avLst/>
          </a:prstGeom>
          <a:solidFill>
            <a:srgbClr val="279C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
        <p:nvSpPr>
          <p:cNvPr id="6" name="椭圆 5"/>
          <p:cNvSpPr/>
          <p:nvPr userDrawn="1"/>
        </p:nvSpPr>
        <p:spPr>
          <a:xfrm>
            <a:off x="252041" y="586025"/>
            <a:ext cx="216848" cy="216848"/>
          </a:xfrm>
          <a:prstGeom prst="ellipse">
            <a:avLst/>
          </a:prstGeom>
          <a:solidFill>
            <a:srgbClr val="FFC1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Tree>
    <p:extLst>
      <p:ext uri="{BB962C8B-B14F-4D97-AF65-F5344CB8AC3E}">
        <p14:creationId xmlns:p14="http://schemas.microsoft.com/office/powerpoint/2010/main" val="2679026485"/>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8859" y="260687"/>
            <a:ext cx="10693100" cy="1001541"/>
          </a:xfrm>
        </p:spPr>
        <p:txBody>
          <a:bodyPr/>
          <a:lstStyle>
            <a:lvl1pPr algn="l">
              <a:defRPr sz="2667">
                <a:solidFill>
                  <a:schemeClr val="bg1"/>
                </a:solidFill>
                <a:latin typeface="+mj-ea"/>
                <a:ea typeface="+mj-ea"/>
              </a:defRPr>
            </a:lvl1pPr>
          </a:lstStyle>
          <a:p>
            <a:r>
              <a:rPr lang="zh-CN" altLang="en-US" dirty="0"/>
              <a:t>单击此处编辑母版标题样式</a:t>
            </a:r>
            <a:endParaRPr lang="en-US" dirty="0"/>
          </a:p>
        </p:txBody>
      </p:sp>
      <p:sp>
        <p:nvSpPr>
          <p:cNvPr id="10" name="文本占位符 9"/>
          <p:cNvSpPr>
            <a:spLocks noGrp="1"/>
          </p:cNvSpPr>
          <p:nvPr>
            <p:ph type="body" sz="quarter" idx="10"/>
          </p:nvPr>
        </p:nvSpPr>
        <p:spPr>
          <a:xfrm>
            <a:off x="342900" y="1581151"/>
            <a:ext cx="11506200" cy="4838700"/>
          </a:xfrm>
          <a:prstGeom prst="rect">
            <a:avLst/>
          </a:prstGeom>
        </p:spPr>
        <p:txBody>
          <a:bodyPr/>
          <a:lstStyle>
            <a:lvl1pPr>
              <a:lnSpc>
                <a:spcPct val="120000"/>
              </a:lnSpc>
              <a:defRPr sz="2133" b="1">
                <a:solidFill>
                  <a:schemeClr val="bg1"/>
                </a:solidFill>
                <a:latin typeface="+mn-ea"/>
                <a:ea typeface="+mn-ea"/>
              </a:defRPr>
            </a:lvl1pPr>
            <a:lvl2pPr marL="838179" indent="-380990">
              <a:lnSpc>
                <a:spcPct val="120000"/>
              </a:lnSpc>
              <a:buFont typeface="Arial" panose="020B0704020202090204" pitchFamily="34" charset="0"/>
              <a:buChar char="•"/>
              <a:defRPr sz="2133">
                <a:solidFill>
                  <a:schemeClr val="bg1"/>
                </a:solidFill>
                <a:latin typeface="+mn-ea"/>
                <a:ea typeface="+mn-ea"/>
              </a:defRPr>
            </a:lvl2pPr>
            <a:lvl3pPr marL="914377" indent="0">
              <a:lnSpc>
                <a:spcPct val="120000"/>
              </a:lnSpc>
              <a:buNone/>
              <a:defRPr sz="1867">
                <a:latin typeface="+mn-ea"/>
                <a:ea typeface="+mn-ea"/>
              </a:defRPr>
            </a:lvl3pPr>
            <a:lvl4pPr marL="1371566" indent="0">
              <a:buNone/>
              <a:defRPr/>
            </a:lvl4pPr>
          </a:lstStyle>
          <a:p>
            <a:pPr lvl="0"/>
            <a:r>
              <a:rPr lang="zh-CN" altLang="en-US" dirty="0"/>
              <a:t>单击此处编辑母版文本样式</a:t>
            </a:r>
          </a:p>
          <a:p>
            <a:pPr lvl="1"/>
            <a:r>
              <a:rPr lang="zh-CN" altLang="en-US" dirty="0"/>
              <a:t>二级</a:t>
            </a:r>
          </a:p>
          <a:p>
            <a:pPr lvl="1"/>
            <a:r>
              <a:rPr lang="zh-CN" altLang="en-US" dirty="0"/>
              <a:t>内容</a:t>
            </a:r>
            <a:endParaRPr lang="en-US" altLang="zh-CN" dirty="0"/>
          </a:p>
        </p:txBody>
      </p:sp>
      <p:sp>
        <p:nvSpPr>
          <p:cNvPr id="5" name="椭圆 4"/>
          <p:cNvSpPr/>
          <p:nvPr userDrawn="1"/>
        </p:nvSpPr>
        <p:spPr>
          <a:xfrm>
            <a:off x="313068" y="586914"/>
            <a:ext cx="336973" cy="336973"/>
          </a:xfrm>
          <a:prstGeom prst="ellipse">
            <a:avLst/>
          </a:prstGeom>
          <a:solidFill>
            <a:srgbClr val="279C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
        <p:nvSpPr>
          <p:cNvPr id="6" name="椭圆 5"/>
          <p:cNvSpPr/>
          <p:nvPr userDrawn="1"/>
        </p:nvSpPr>
        <p:spPr>
          <a:xfrm>
            <a:off x="252041" y="586025"/>
            <a:ext cx="216848" cy="216848"/>
          </a:xfrm>
          <a:prstGeom prst="ellipse">
            <a:avLst/>
          </a:prstGeom>
          <a:solidFill>
            <a:srgbClr val="FFC1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Tree>
    <p:extLst>
      <p:ext uri="{BB962C8B-B14F-4D97-AF65-F5344CB8AC3E}">
        <p14:creationId xmlns:p14="http://schemas.microsoft.com/office/powerpoint/2010/main" val="1189208048"/>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8859" y="260687"/>
            <a:ext cx="10693100" cy="1001541"/>
          </a:xfrm>
        </p:spPr>
        <p:txBody>
          <a:bodyPr/>
          <a:lstStyle>
            <a:lvl1pPr algn="l">
              <a:defRPr sz="2667">
                <a:solidFill>
                  <a:schemeClr val="bg1"/>
                </a:solidFill>
                <a:latin typeface="+mj-ea"/>
                <a:ea typeface="+mj-ea"/>
              </a:defRPr>
            </a:lvl1pPr>
          </a:lstStyle>
          <a:p>
            <a:r>
              <a:rPr lang="zh-CN" altLang="en-US" dirty="0"/>
              <a:t>单击此处编辑母版标题样式</a:t>
            </a:r>
            <a:endParaRPr lang="en-US" dirty="0"/>
          </a:p>
        </p:txBody>
      </p:sp>
      <p:sp>
        <p:nvSpPr>
          <p:cNvPr id="10" name="文本占位符 9"/>
          <p:cNvSpPr>
            <a:spLocks noGrp="1"/>
          </p:cNvSpPr>
          <p:nvPr>
            <p:ph type="body" sz="quarter" idx="10"/>
          </p:nvPr>
        </p:nvSpPr>
        <p:spPr>
          <a:xfrm>
            <a:off x="342900" y="1581151"/>
            <a:ext cx="11506200" cy="4838700"/>
          </a:xfrm>
          <a:prstGeom prst="rect">
            <a:avLst/>
          </a:prstGeom>
        </p:spPr>
        <p:txBody>
          <a:bodyPr/>
          <a:lstStyle>
            <a:lvl1pPr>
              <a:lnSpc>
                <a:spcPct val="120000"/>
              </a:lnSpc>
              <a:defRPr sz="2133" b="1">
                <a:solidFill>
                  <a:schemeClr val="bg1"/>
                </a:solidFill>
                <a:latin typeface="+mn-ea"/>
                <a:ea typeface="+mn-ea"/>
              </a:defRPr>
            </a:lvl1pPr>
            <a:lvl2pPr marL="838179" indent="-380990">
              <a:lnSpc>
                <a:spcPct val="120000"/>
              </a:lnSpc>
              <a:buFont typeface="Arial" panose="020B0704020202090204" pitchFamily="34" charset="0"/>
              <a:buChar char="•"/>
              <a:defRPr sz="2133">
                <a:solidFill>
                  <a:schemeClr val="bg1"/>
                </a:solidFill>
                <a:latin typeface="+mn-ea"/>
                <a:ea typeface="+mn-ea"/>
              </a:defRPr>
            </a:lvl2pPr>
            <a:lvl3pPr marL="914377" indent="0">
              <a:lnSpc>
                <a:spcPct val="120000"/>
              </a:lnSpc>
              <a:buNone/>
              <a:defRPr sz="1867">
                <a:latin typeface="+mn-ea"/>
                <a:ea typeface="+mn-ea"/>
              </a:defRPr>
            </a:lvl3pPr>
            <a:lvl4pPr marL="1371566" indent="0">
              <a:buNone/>
              <a:defRPr/>
            </a:lvl4pPr>
          </a:lstStyle>
          <a:p>
            <a:pPr lvl="0"/>
            <a:r>
              <a:rPr lang="zh-CN" altLang="en-US" dirty="0"/>
              <a:t>单击此处编辑母版文本样式</a:t>
            </a:r>
          </a:p>
          <a:p>
            <a:pPr lvl="1"/>
            <a:r>
              <a:rPr lang="zh-CN" altLang="en-US" dirty="0"/>
              <a:t>二级</a:t>
            </a:r>
          </a:p>
          <a:p>
            <a:pPr lvl="1"/>
            <a:r>
              <a:rPr lang="zh-CN" altLang="en-US" dirty="0"/>
              <a:t>内容</a:t>
            </a:r>
            <a:endParaRPr lang="en-US" altLang="zh-CN" dirty="0"/>
          </a:p>
        </p:txBody>
      </p:sp>
      <p:sp>
        <p:nvSpPr>
          <p:cNvPr id="5" name="椭圆 4"/>
          <p:cNvSpPr/>
          <p:nvPr userDrawn="1"/>
        </p:nvSpPr>
        <p:spPr>
          <a:xfrm>
            <a:off x="313068" y="586914"/>
            <a:ext cx="336973" cy="336973"/>
          </a:xfrm>
          <a:prstGeom prst="ellipse">
            <a:avLst/>
          </a:prstGeom>
          <a:solidFill>
            <a:srgbClr val="279C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
        <p:nvSpPr>
          <p:cNvPr id="6" name="椭圆 5"/>
          <p:cNvSpPr/>
          <p:nvPr userDrawn="1"/>
        </p:nvSpPr>
        <p:spPr>
          <a:xfrm>
            <a:off x="252041" y="586025"/>
            <a:ext cx="216848" cy="216848"/>
          </a:xfrm>
          <a:prstGeom prst="ellipse">
            <a:avLst/>
          </a:prstGeom>
          <a:solidFill>
            <a:srgbClr val="FFC1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Tree>
    <p:extLst>
      <p:ext uri="{BB962C8B-B14F-4D97-AF65-F5344CB8AC3E}">
        <p14:creationId xmlns:p14="http://schemas.microsoft.com/office/powerpoint/2010/main" val="3817913128"/>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5_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8859" y="260687"/>
            <a:ext cx="10693100" cy="1001541"/>
          </a:xfrm>
        </p:spPr>
        <p:txBody>
          <a:bodyPr/>
          <a:lstStyle>
            <a:lvl1pPr algn="l">
              <a:defRPr sz="2667">
                <a:solidFill>
                  <a:schemeClr val="bg1"/>
                </a:solidFill>
                <a:latin typeface="+mj-ea"/>
                <a:ea typeface="+mj-ea"/>
              </a:defRPr>
            </a:lvl1pPr>
          </a:lstStyle>
          <a:p>
            <a:r>
              <a:rPr lang="zh-CN" altLang="en-US" dirty="0"/>
              <a:t>单击此处编辑母版标题样式</a:t>
            </a:r>
            <a:endParaRPr lang="en-US" dirty="0"/>
          </a:p>
        </p:txBody>
      </p:sp>
      <p:sp>
        <p:nvSpPr>
          <p:cNvPr id="10" name="文本占位符 9"/>
          <p:cNvSpPr>
            <a:spLocks noGrp="1"/>
          </p:cNvSpPr>
          <p:nvPr>
            <p:ph type="body" sz="quarter" idx="10"/>
          </p:nvPr>
        </p:nvSpPr>
        <p:spPr>
          <a:xfrm>
            <a:off x="342900" y="1581151"/>
            <a:ext cx="11506200" cy="4838700"/>
          </a:xfrm>
          <a:prstGeom prst="rect">
            <a:avLst/>
          </a:prstGeom>
        </p:spPr>
        <p:txBody>
          <a:bodyPr/>
          <a:lstStyle>
            <a:lvl1pPr>
              <a:lnSpc>
                <a:spcPct val="120000"/>
              </a:lnSpc>
              <a:defRPr sz="2133" b="1">
                <a:solidFill>
                  <a:schemeClr val="bg1"/>
                </a:solidFill>
                <a:latin typeface="+mn-ea"/>
                <a:ea typeface="+mn-ea"/>
              </a:defRPr>
            </a:lvl1pPr>
            <a:lvl2pPr marL="838179" indent="-380990">
              <a:lnSpc>
                <a:spcPct val="120000"/>
              </a:lnSpc>
              <a:buFont typeface="Arial" panose="020B0704020202090204" pitchFamily="34" charset="0"/>
              <a:buChar char="•"/>
              <a:defRPr sz="2133">
                <a:solidFill>
                  <a:schemeClr val="bg1"/>
                </a:solidFill>
                <a:latin typeface="+mn-ea"/>
                <a:ea typeface="+mn-ea"/>
              </a:defRPr>
            </a:lvl2pPr>
            <a:lvl3pPr marL="914377" indent="0">
              <a:lnSpc>
                <a:spcPct val="120000"/>
              </a:lnSpc>
              <a:buNone/>
              <a:defRPr sz="1867">
                <a:latin typeface="+mn-ea"/>
                <a:ea typeface="+mn-ea"/>
              </a:defRPr>
            </a:lvl3pPr>
            <a:lvl4pPr marL="1371566" indent="0">
              <a:buNone/>
              <a:defRPr/>
            </a:lvl4pPr>
          </a:lstStyle>
          <a:p>
            <a:pPr lvl="0"/>
            <a:r>
              <a:rPr lang="zh-CN" altLang="en-US" dirty="0"/>
              <a:t>单击此处编辑母版文本样式</a:t>
            </a:r>
          </a:p>
          <a:p>
            <a:pPr lvl="1"/>
            <a:r>
              <a:rPr lang="zh-CN" altLang="en-US" dirty="0"/>
              <a:t>二级</a:t>
            </a:r>
          </a:p>
          <a:p>
            <a:pPr lvl="1"/>
            <a:r>
              <a:rPr lang="zh-CN" altLang="en-US" dirty="0"/>
              <a:t>内容</a:t>
            </a:r>
            <a:endParaRPr lang="en-US" altLang="zh-CN" dirty="0"/>
          </a:p>
        </p:txBody>
      </p:sp>
      <p:sp>
        <p:nvSpPr>
          <p:cNvPr id="5" name="椭圆 4"/>
          <p:cNvSpPr/>
          <p:nvPr userDrawn="1"/>
        </p:nvSpPr>
        <p:spPr>
          <a:xfrm>
            <a:off x="313068" y="586914"/>
            <a:ext cx="336973" cy="336973"/>
          </a:xfrm>
          <a:prstGeom prst="ellipse">
            <a:avLst/>
          </a:prstGeom>
          <a:solidFill>
            <a:srgbClr val="279C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
        <p:nvSpPr>
          <p:cNvPr id="6" name="椭圆 5"/>
          <p:cNvSpPr/>
          <p:nvPr userDrawn="1"/>
        </p:nvSpPr>
        <p:spPr>
          <a:xfrm>
            <a:off x="252041" y="586025"/>
            <a:ext cx="216848" cy="216848"/>
          </a:xfrm>
          <a:prstGeom prst="ellipse">
            <a:avLst/>
          </a:prstGeom>
          <a:solidFill>
            <a:srgbClr val="FFC1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Tree>
    <p:extLst>
      <p:ext uri="{BB962C8B-B14F-4D97-AF65-F5344CB8AC3E}">
        <p14:creationId xmlns:p14="http://schemas.microsoft.com/office/powerpoint/2010/main" val="4238600332"/>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6_标题和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8859" y="260687"/>
            <a:ext cx="10693100" cy="1001541"/>
          </a:xfrm>
        </p:spPr>
        <p:txBody>
          <a:bodyPr/>
          <a:lstStyle>
            <a:lvl1pPr algn="l">
              <a:defRPr sz="2667">
                <a:solidFill>
                  <a:schemeClr val="bg1"/>
                </a:solidFill>
                <a:latin typeface="+mj-ea"/>
                <a:ea typeface="+mj-ea"/>
              </a:defRPr>
            </a:lvl1pPr>
          </a:lstStyle>
          <a:p>
            <a:r>
              <a:rPr lang="zh-CN" altLang="en-US" dirty="0"/>
              <a:t>单击此处编辑母版标题样式</a:t>
            </a:r>
            <a:endParaRPr lang="en-US" dirty="0"/>
          </a:p>
        </p:txBody>
      </p:sp>
      <p:sp>
        <p:nvSpPr>
          <p:cNvPr id="10" name="文本占位符 9"/>
          <p:cNvSpPr>
            <a:spLocks noGrp="1"/>
          </p:cNvSpPr>
          <p:nvPr>
            <p:ph type="body" sz="quarter" idx="10"/>
          </p:nvPr>
        </p:nvSpPr>
        <p:spPr>
          <a:xfrm>
            <a:off x="342900" y="1581151"/>
            <a:ext cx="11506200" cy="4838700"/>
          </a:xfrm>
          <a:prstGeom prst="rect">
            <a:avLst/>
          </a:prstGeom>
        </p:spPr>
        <p:txBody>
          <a:bodyPr/>
          <a:lstStyle>
            <a:lvl1pPr>
              <a:lnSpc>
                <a:spcPct val="120000"/>
              </a:lnSpc>
              <a:defRPr sz="2133" b="1">
                <a:solidFill>
                  <a:schemeClr val="bg1"/>
                </a:solidFill>
                <a:latin typeface="+mn-ea"/>
                <a:ea typeface="+mn-ea"/>
              </a:defRPr>
            </a:lvl1pPr>
            <a:lvl2pPr marL="838179" indent="-380990">
              <a:lnSpc>
                <a:spcPct val="120000"/>
              </a:lnSpc>
              <a:buFont typeface="Arial" panose="020B0704020202090204" pitchFamily="34" charset="0"/>
              <a:buChar char="•"/>
              <a:defRPr sz="2133">
                <a:solidFill>
                  <a:schemeClr val="bg1"/>
                </a:solidFill>
                <a:latin typeface="+mn-ea"/>
                <a:ea typeface="+mn-ea"/>
              </a:defRPr>
            </a:lvl2pPr>
            <a:lvl3pPr marL="914377" indent="0">
              <a:lnSpc>
                <a:spcPct val="120000"/>
              </a:lnSpc>
              <a:buNone/>
              <a:defRPr sz="1867">
                <a:latin typeface="+mn-ea"/>
                <a:ea typeface="+mn-ea"/>
              </a:defRPr>
            </a:lvl3pPr>
            <a:lvl4pPr marL="1371566" indent="0">
              <a:buNone/>
              <a:defRPr/>
            </a:lvl4pPr>
          </a:lstStyle>
          <a:p>
            <a:pPr lvl="0"/>
            <a:r>
              <a:rPr lang="zh-CN" altLang="en-US" dirty="0"/>
              <a:t>单击此处编辑母版文本样式</a:t>
            </a:r>
          </a:p>
          <a:p>
            <a:pPr lvl="1"/>
            <a:r>
              <a:rPr lang="zh-CN" altLang="en-US" dirty="0"/>
              <a:t>二级</a:t>
            </a:r>
          </a:p>
          <a:p>
            <a:pPr lvl="1"/>
            <a:r>
              <a:rPr lang="zh-CN" altLang="en-US" dirty="0"/>
              <a:t>内容</a:t>
            </a:r>
            <a:endParaRPr lang="en-US" altLang="zh-CN" dirty="0"/>
          </a:p>
        </p:txBody>
      </p:sp>
      <p:sp>
        <p:nvSpPr>
          <p:cNvPr id="5" name="椭圆 4"/>
          <p:cNvSpPr/>
          <p:nvPr userDrawn="1"/>
        </p:nvSpPr>
        <p:spPr>
          <a:xfrm>
            <a:off x="313068" y="586914"/>
            <a:ext cx="336973" cy="336973"/>
          </a:xfrm>
          <a:prstGeom prst="ellipse">
            <a:avLst/>
          </a:prstGeom>
          <a:solidFill>
            <a:srgbClr val="279C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
        <p:nvSpPr>
          <p:cNvPr id="6" name="椭圆 5"/>
          <p:cNvSpPr/>
          <p:nvPr userDrawn="1"/>
        </p:nvSpPr>
        <p:spPr>
          <a:xfrm>
            <a:off x="252041" y="586025"/>
            <a:ext cx="216848" cy="216848"/>
          </a:xfrm>
          <a:prstGeom prst="ellipse">
            <a:avLst/>
          </a:prstGeom>
          <a:solidFill>
            <a:srgbClr val="FFC1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685800" rtl="0" eaLnBrk="1" latinLnBrk="0" hangingPunct="1">
              <a:defRPr sz="1350" kern="1200">
                <a:solidFill>
                  <a:schemeClr val="lt1"/>
                </a:solidFill>
                <a:latin typeface="+mn-lt"/>
                <a:ea typeface="+mn-ea"/>
                <a:cs typeface="+mn-cs"/>
              </a:defRPr>
            </a:lvl1pPr>
            <a:lvl2pPr marL="342900" algn="l" defTabSz="685800" rtl="0" eaLnBrk="1" latinLnBrk="0" hangingPunct="1">
              <a:defRPr sz="1350" kern="1200">
                <a:solidFill>
                  <a:schemeClr val="lt1"/>
                </a:solidFill>
                <a:latin typeface="+mn-lt"/>
                <a:ea typeface="+mn-ea"/>
                <a:cs typeface="+mn-cs"/>
              </a:defRPr>
            </a:lvl2pPr>
            <a:lvl3pPr marL="685800" algn="l" defTabSz="685800" rtl="0" eaLnBrk="1" latinLnBrk="0" hangingPunct="1">
              <a:defRPr sz="1350" kern="1200">
                <a:solidFill>
                  <a:schemeClr val="lt1"/>
                </a:solidFill>
                <a:latin typeface="+mn-lt"/>
                <a:ea typeface="+mn-ea"/>
                <a:cs typeface="+mn-cs"/>
              </a:defRPr>
            </a:lvl3pPr>
            <a:lvl4pPr marL="1028700" algn="l" defTabSz="685800" rtl="0" eaLnBrk="1" latinLnBrk="0" hangingPunct="1">
              <a:defRPr sz="1350" kern="1200">
                <a:solidFill>
                  <a:schemeClr val="lt1"/>
                </a:solidFill>
                <a:latin typeface="+mn-lt"/>
                <a:ea typeface="+mn-ea"/>
                <a:cs typeface="+mn-cs"/>
              </a:defRPr>
            </a:lvl4pPr>
            <a:lvl5pPr marL="1371600" algn="l" defTabSz="685800" rtl="0" eaLnBrk="1" latinLnBrk="0" hangingPunct="1">
              <a:defRPr sz="1350" kern="1200">
                <a:solidFill>
                  <a:schemeClr val="lt1"/>
                </a:solidFill>
                <a:latin typeface="+mn-lt"/>
                <a:ea typeface="+mn-ea"/>
                <a:cs typeface="+mn-cs"/>
              </a:defRPr>
            </a:lvl5pPr>
            <a:lvl6pPr marL="1714500" algn="l" defTabSz="685800" rtl="0" eaLnBrk="1" latinLnBrk="0" hangingPunct="1">
              <a:defRPr sz="1350" kern="1200">
                <a:solidFill>
                  <a:schemeClr val="lt1"/>
                </a:solidFill>
                <a:latin typeface="+mn-lt"/>
                <a:ea typeface="+mn-ea"/>
                <a:cs typeface="+mn-cs"/>
              </a:defRPr>
            </a:lvl6pPr>
            <a:lvl7pPr marL="2057400" algn="l" defTabSz="685800" rtl="0" eaLnBrk="1" latinLnBrk="0" hangingPunct="1">
              <a:defRPr sz="1350" kern="1200">
                <a:solidFill>
                  <a:schemeClr val="lt1"/>
                </a:solidFill>
                <a:latin typeface="+mn-lt"/>
                <a:ea typeface="+mn-ea"/>
                <a:cs typeface="+mn-cs"/>
              </a:defRPr>
            </a:lvl7pPr>
            <a:lvl8pPr marL="2400300" algn="l" defTabSz="685800" rtl="0" eaLnBrk="1" latinLnBrk="0" hangingPunct="1">
              <a:defRPr sz="1350" kern="1200">
                <a:solidFill>
                  <a:schemeClr val="lt1"/>
                </a:solidFill>
                <a:latin typeface="+mn-lt"/>
                <a:ea typeface="+mn-ea"/>
                <a:cs typeface="+mn-cs"/>
              </a:defRPr>
            </a:lvl8pPr>
            <a:lvl9pPr marL="2743200" algn="l" defTabSz="685800" rtl="0" eaLnBrk="1" latinLnBrk="0" hangingPunct="1">
              <a:defRPr sz="1350" kern="1200">
                <a:solidFill>
                  <a:schemeClr val="lt1"/>
                </a:solidFill>
                <a:latin typeface="+mn-lt"/>
                <a:ea typeface="+mn-ea"/>
                <a:cs typeface="+mn-cs"/>
              </a:defRPr>
            </a:lvl9pPr>
          </a:lstStyle>
          <a:p>
            <a:pPr algn="ctr"/>
            <a:endParaRPr kumimoji="1" lang="zh-CN" altLang="en-US" sz="1800"/>
          </a:p>
        </p:txBody>
      </p:sp>
    </p:spTree>
    <p:extLst>
      <p:ext uri="{BB962C8B-B14F-4D97-AF65-F5344CB8AC3E}">
        <p14:creationId xmlns:p14="http://schemas.microsoft.com/office/powerpoint/2010/main" val="2267940323"/>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E5E75CE-1932-724E-80C0-FAEB33FBC826}"/>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2F326339-EF9D-F445-B1D9-1E67239BB939}"/>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8541A103-E975-7049-A021-7291CD8BEA2A}"/>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5" name="页脚占位符 4">
            <a:extLst>
              <a:ext uri="{FF2B5EF4-FFF2-40B4-BE49-F238E27FC236}">
                <a16:creationId xmlns:a16="http://schemas.microsoft.com/office/drawing/2014/main" id="{893A1269-8BA8-D746-98F9-CD6254EC9CD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68176056-4DA2-2E4F-A681-8AB016B22EAB}"/>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pic>
        <p:nvPicPr>
          <p:cNvPr id="8" name="图片 7" descr="图标&#10;&#10;描述已自动生成">
            <a:extLst>
              <a:ext uri="{FF2B5EF4-FFF2-40B4-BE49-F238E27FC236}">
                <a16:creationId xmlns:a16="http://schemas.microsoft.com/office/drawing/2014/main" id="{1110583F-9F3B-706C-B3C8-B065A90EFFD6}"/>
              </a:ext>
            </a:extLst>
          </p:cNvPr>
          <p:cNvPicPr>
            <a:picLocks noChangeAspect="1"/>
          </p:cNvPicPr>
          <p:nvPr userDrawn="1"/>
        </p:nvPicPr>
        <p:blipFill>
          <a:blip r:embed="rId2"/>
          <a:stretch>
            <a:fillRect/>
          </a:stretch>
        </p:blipFill>
        <p:spPr>
          <a:xfrm>
            <a:off x="169391" y="754856"/>
            <a:ext cx="546100" cy="546100"/>
          </a:xfrm>
          <a:prstGeom prst="rect">
            <a:avLst/>
          </a:prstGeom>
        </p:spPr>
      </p:pic>
    </p:spTree>
    <p:extLst>
      <p:ext uri="{BB962C8B-B14F-4D97-AF65-F5344CB8AC3E}">
        <p14:creationId xmlns:p14="http://schemas.microsoft.com/office/powerpoint/2010/main" val="2042885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B0E8CF-8957-BA41-93F5-A7432EB02DE1}"/>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320FDA73-E3E1-7D4A-93DD-F795B97AB9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5E005A51-588C-FD41-BE26-11B5455C9A7E}"/>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5" name="页脚占位符 4">
            <a:extLst>
              <a:ext uri="{FF2B5EF4-FFF2-40B4-BE49-F238E27FC236}">
                <a16:creationId xmlns:a16="http://schemas.microsoft.com/office/drawing/2014/main" id="{CF9D4BEC-04F2-0545-8673-9CABEEA41EA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131CA31-82E8-8D47-8E27-FB56D9903514}"/>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3920852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C3F3F6-92DC-F048-B129-77967C74126F}"/>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79F13D74-A128-F246-A2C3-FA3BD5269CF3}"/>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58EA059B-890E-A145-B88D-F6B9D124013D}"/>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2581BCB7-9F42-BF4C-BABD-5E56F2E83AFB}"/>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6" name="页脚占位符 5">
            <a:extLst>
              <a:ext uri="{FF2B5EF4-FFF2-40B4-BE49-F238E27FC236}">
                <a16:creationId xmlns:a16="http://schemas.microsoft.com/office/drawing/2014/main" id="{3C76A82C-851D-1B4B-A734-FD05DAF3BD9A}"/>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6C5B2885-4F24-D94A-8A97-391BC519903F}"/>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519600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019E4E-46B5-3B45-8DA4-D1D34B08E81D}"/>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7A1A9633-FA0D-B44B-A177-A2CBE220AE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99C6536C-6536-6040-9D60-F6D276B70014}"/>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03EBC514-62AE-0447-84DF-AB11DB2C4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31AF9E8A-0D96-3249-9355-ABF0602D6560}"/>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51B85C5D-ADC9-0144-BE92-FDC35028660A}"/>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8" name="页脚占位符 7">
            <a:extLst>
              <a:ext uri="{FF2B5EF4-FFF2-40B4-BE49-F238E27FC236}">
                <a16:creationId xmlns:a16="http://schemas.microsoft.com/office/drawing/2014/main" id="{F5904610-EEE0-3A4C-A141-9856787E3079}"/>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EE5AE534-B270-E94E-ADC3-71B95CD01403}"/>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972903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D6828D-C7FA-6D44-8091-37E86938744F}"/>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2B66CA88-8A7E-7049-9D5E-9418803FDA2D}"/>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4" name="页脚占位符 3">
            <a:extLst>
              <a:ext uri="{FF2B5EF4-FFF2-40B4-BE49-F238E27FC236}">
                <a16:creationId xmlns:a16="http://schemas.microsoft.com/office/drawing/2014/main" id="{610A43C4-786D-1041-B770-CB0B2C7953BC}"/>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832B44DB-3556-7F47-A1AF-47FCEB74C1F4}"/>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1883968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62A8D6D-9947-974A-96CE-1AB8A1A42EBD}"/>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3" name="页脚占位符 2">
            <a:extLst>
              <a:ext uri="{FF2B5EF4-FFF2-40B4-BE49-F238E27FC236}">
                <a16:creationId xmlns:a16="http://schemas.microsoft.com/office/drawing/2014/main" id="{301238C9-9B18-C54A-A670-4F1F89DB163B}"/>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C9D2E43D-2F7B-8442-BC3E-04F2BD555578}"/>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1161984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40EE50-AA0C-1C4D-89F2-E5E7222C943B}"/>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60EC1718-1B85-8C41-9056-80B26F8F11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1591A487-E135-3E40-82B2-2AB952CC07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ECA29C69-81B1-B540-884E-55FB474B039E}"/>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6" name="页脚占位符 5">
            <a:extLst>
              <a:ext uri="{FF2B5EF4-FFF2-40B4-BE49-F238E27FC236}">
                <a16:creationId xmlns:a16="http://schemas.microsoft.com/office/drawing/2014/main" id="{374EFF6D-063D-2246-B9CE-EF8FABB47C5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F5C1A372-1EEA-3E43-8EFF-2D7EE85AB926}"/>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1559037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39EC9B-407C-504F-BF6B-0D8911518172}"/>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C24DAF8F-1350-2342-BB8B-7FA3B67E62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3FF0B8C0-F262-A143-9821-1B46872BF3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DF5EFAE1-7081-3C48-9A37-AADA14DCE278}"/>
              </a:ext>
            </a:extLst>
          </p:cNvPr>
          <p:cNvSpPr>
            <a:spLocks noGrp="1"/>
          </p:cNvSpPr>
          <p:nvPr>
            <p:ph type="dt" sz="half" idx="10"/>
          </p:nvPr>
        </p:nvSpPr>
        <p:spPr/>
        <p:txBody>
          <a:bodyPr/>
          <a:lstStyle/>
          <a:p>
            <a:fld id="{272DEA61-FD7F-7E42-8996-47F2197A2754}" type="datetimeFigureOut">
              <a:rPr kumimoji="1" lang="zh-CN" altLang="en-US" smtClean="0"/>
              <a:t>2025/1/22</a:t>
            </a:fld>
            <a:endParaRPr kumimoji="1" lang="zh-CN" altLang="en-US"/>
          </a:p>
        </p:txBody>
      </p:sp>
      <p:sp>
        <p:nvSpPr>
          <p:cNvPr id="6" name="页脚占位符 5">
            <a:extLst>
              <a:ext uri="{FF2B5EF4-FFF2-40B4-BE49-F238E27FC236}">
                <a16:creationId xmlns:a16="http://schemas.microsoft.com/office/drawing/2014/main" id="{9ECD4C2C-E379-B54F-86B5-F4B9DB4CBEA7}"/>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1C835633-04C4-EC4A-99B9-C1F5240C2016}"/>
              </a:ext>
            </a:extLst>
          </p:cNvPr>
          <p:cNvSpPr>
            <a:spLocks noGrp="1"/>
          </p:cNvSpPr>
          <p:nvPr>
            <p:ph type="sldNum" sz="quarter" idx="12"/>
          </p:nvPr>
        </p:nvSpPr>
        <p:spPr/>
        <p:txBody>
          <a:bodyPr/>
          <a:lstStyle/>
          <a:p>
            <a:fld id="{CF3B5192-C2CB-BC47-9292-64A93959DFA5}" type="slidenum">
              <a:rPr kumimoji="1" lang="zh-CN" altLang="en-US" smtClean="0"/>
              <a:t>‹#›</a:t>
            </a:fld>
            <a:endParaRPr kumimoji="1" lang="zh-CN" altLang="en-US"/>
          </a:p>
        </p:txBody>
      </p:sp>
    </p:spTree>
    <p:extLst>
      <p:ext uri="{BB962C8B-B14F-4D97-AF65-F5344CB8AC3E}">
        <p14:creationId xmlns:p14="http://schemas.microsoft.com/office/powerpoint/2010/main" val="3621240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图片 6" descr="电脑萤幕&#10;&#10;低可信度描述已自动生成">
            <a:extLst>
              <a:ext uri="{FF2B5EF4-FFF2-40B4-BE49-F238E27FC236}">
                <a16:creationId xmlns:a16="http://schemas.microsoft.com/office/drawing/2014/main" id="{8B360BF0-E85A-3123-FE57-428861D555B0}"/>
              </a:ext>
            </a:extLst>
          </p:cNvPr>
          <p:cNvPicPr>
            <a:picLocks noChangeAspect="1"/>
          </p:cNvPicPr>
          <p:nvPr userDrawn="1"/>
        </p:nvPicPr>
        <p:blipFill>
          <a:blip r:embed="rId18"/>
          <a:stretch>
            <a:fillRect/>
          </a:stretch>
        </p:blipFill>
        <p:spPr>
          <a:xfrm>
            <a:off x="0" y="0"/>
            <a:ext cx="12192000" cy="6858000"/>
          </a:xfrm>
          <a:prstGeom prst="rect">
            <a:avLst/>
          </a:prstGeom>
          <a:gradFill>
            <a:gsLst>
              <a:gs pos="1000">
                <a:srgbClr val="00FFAB"/>
              </a:gs>
              <a:gs pos="100000">
                <a:srgbClr val="00B2FF"/>
              </a:gs>
            </a:gsLst>
            <a:lin ang="3600000" scaled="0"/>
          </a:gradFill>
        </p:spPr>
      </p:pic>
      <p:sp>
        <p:nvSpPr>
          <p:cNvPr id="2" name="标题占位符 1">
            <a:extLst>
              <a:ext uri="{FF2B5EF4-FFF2-40B4-BE49-F238E27FC236}">
                <a16:creationId xmlns:a16="http://schemas.microsoft.com/office/drawing/2014/main" id="{497A6F01-3646-134B-9875-7EDD795E53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dirty="0"/>
              <a:t>单击此处编辑母版标题样式</a:t>
            </a:r>
          </a:p>
        </p:txBody>
      </p:sp>
      <p:sp>
        <p:nvSpPr>
          <p:cNvPr id="3" name="文本占位符 2">
            <a:extLst>
              <a:ext uri="{FF2B5EF4-FFF2-40B4-BE49-F238E27FC236}">
                <a16:creationId xmlns:a16="http://schemas.microsoft.com/office/drawing/2014/main" id="{888E77E2-C9AC-8547-BD61-8980F65142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a:extLst>
              <a:ext uri="{FF2B5EF4-FFF2-40B4-BE49-F238E27FC236}">
                <a16:creationId xmlns:a16="http://schemas.microsoft.com/office/drawing/2014/main" id="{1ABA9883-2DF6-1B4E-9229-BA94F1192F7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2DEA61-FD7F-7E42-8996-47F2197A2754}" type="datetimeFigureOut">
              <a:rPr kumimoji="1" lang="zh-CN" altLang="en-US" smtClean="0"/>
              <a:t>2025/1/22</a:t>
            </a:fld>
            <a:endParaRPr kumimoji="1" lang="zh-CN" altLang="en-US"/>
          </a:p>
        </p:txBody>
      </p:sp>
      <p:sp>
        <p:nvSpPr>
          <p:cNvPr id="5" name="页脚占位符 4">
            <a:extLst>
              <a:ext uri="{FF2B5EF4-FFF2-40B4-BE49-F238E27FC236}">
                <a16:creationId xmlns:a16="http://schemas.microsoft.com/office/drawing/2014/main" id="{9E6B74DE-6864-C442-A2D2-9F56667D20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89F89B61-871D-C24A-953F-6031457400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3B5192-C2CB-BC47-9292-64A93959DFA5}" type="slidenum">
              <a:rPr kumimoji="1" lang="zh-CN" altLang="en-US" smtClean="0"/>
              <a:t>‹#›</a:t>
            </a:fld>
            <a:endParaRPr kumimoji="1" lang="zh-CN" altLang="en-US"/>
          </a:p>
        </p:txBody>
      </p:sp>
      <p:pic>
        <p:nvPicPr>
          <p:cNvPr id="9" name="图片 8">
            <a:extLst>
              <a:ext uri="{FF2B5EF4-FFF2-40B4-BE49-F238E27FC236}">
                <a16:creationId xmlns:a16="http://schemas.microsoft.com/office/drawing/2014/main" id="{15D15618-98B1-AA4F-90ED-DECD0C962F51}"/>
              </a:ext>
            </a:extLst>
          </p:cNvPr>
          <p:cNvPicPr>
            <a:picLocks noChangeAspect="1"/>
          </p:cNvPicPr>
          <p:nvPr userDrawn="1"/>
        </p:nvPicPr>
        <p:blipFill>
          <a:blip r:embed="rId19"/>
          <a:stretch>
            <a:fillRect/>
          </a:stretch>
        </p:blipFill>
        <p:spPr>
          <a:xfrm>
            <a:off x="10329908" y="451662"/>
            <a:ext cx="1517440" cy="146008"/>
          </a:xfrm>
          <a:prstGeom prst="rect">
            <a:avLst/>
          </a:prstGeom>
        </p:spPr>
      </p:pic>
      <p:pic>
        <p:nvPicPr>
          <p:cNvPr id="10" name="图片 9">
            <a:extLst>
              <a:ext uri="{FF2B5EF4-FFF2-40B4-BE49-F238E27FC236}">
                <a16:creationId xmlns:a16="http://schemas.microsoft.com/office/drawing/2014/main" id="{F92E9478-BB68-576A-51E5-0F174F577C0F}"/>
              </a:ext>
            </a:extLst>
          </p:cNvPr>
          <p:cNvPicPr>
            <a:picLocks noChangeAspect="1"/>
          </p:cNvPicPr>
          <p:nvPr userDrawn="1"/>
        </p:nvPicPr>
        <p:blipFill>
          <a:blip r:embed="rId20"/>
          <a:srcRect/>
          <a:stretch/>
        </p:blipFill>
        <p:spPr>
          <a:xfrm>
            <a:off x="10023182" y="6215377"/>
            <a:ext cx="1719992" cy="572444"/>
          </a:xfrm>
          <a:prstGeom prst="rect">
            <a:avLst/>
          </a:prstGeom>
        </p:spPr>
      </p:pic>
    </p:spTree>
    <p:extLst>
      <p:ext uri="{BB962C8B-B14F-4D97-AF65-F5344CB8AC3E}">
        <p14:creationId xmlns:p14="http://schemas.microsoft.com/office/powerpoint/2010/main" val="8203990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Lst>
  <p:txStyles>
    <p:titleStyle>
      <a:lvl1pPr algn="l" defTabSz="914400" rtl="0" eaLnBrk="1" latinLnBrk="0" hangingPunct="1">
        <a:lnSpc>
          <a:spcPct val="90000"/>
        </a:lnSpc>
        <a:spcBef>
          <a:spcPct val="0"/>
        </a:spcBef>
        <a:buNone/>
        <a:defRPr sz="4400" kern="1200">
          <a:solidFill>
            <a:schemeClr val="bg1"/>
          </a:solidFill>
          <a:latin typeface="思源黑体 Normal" panose="020B0400000000000000" pitchFamily="34" charset="-128"/>
          <a:ea typeface="思源黑体 Normal" panose="020B0400000000000000" pitchFamily="34"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思源黑体 Normal" panose="020B0400000000000000" pitchFamily="34" charset="-128"/>
          <a:ea typeface="思源黑体 Normal" panose="020B0400000000000000" pitchFamily="34"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思源黑体 Normal" panose="020B0400000000000000" pitchFamily="34" charset="-128"/>
          <a:ea typeface="思源黑体 Normal" panose="020B0400000000000000" pitchFamily="34"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思源黑体 Normal" panose="020B0400000000000000" pitchFamily="34" charset="-128"/>
          <a:ea typeface="思源黑体 Normal" panose="020B0400000000000000" pitchFamily="34"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思源黑体 Normal" panose="020B0400000000000000" pitchFamily="34" charset="-128"/>
          <a:ea typeface="思源黑体 Normal" panose="020B0400000000000000" pitchFamily="34"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思源黑体 Normal" panose="020B0400000000000000" pitchFamily="34" charset="-128"/>
          <a:ea typeface="思源黑体 Normal" panose="020B0400000000000000"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CC76EB-C3F7-50E0-0A65-1319D8C14D61}"/>
              </a:ext>
            </a:extLst>
          </p:cNvPr>
          <p:cNvSpPr>
            <a:spLocks noGrp="1"/>
          </p:cNvSpPr>
          <p:nvPr>
            <p:ph type="ctrTitle"/>
          </p:nvPr>
        </p:nvSpPr>
        <p:spPr>
          <a:xfrm>
            <a:off x="306410" y="2242458"/>
            <a:ext cx="6685280" cy="2051882"/>
          </a:xfrm>
        </p:spPr>
        <p:txBody>
          <a:bodyPr>
            <a:normAutofit/>
          </a:bodyPr>
          <a:lstStyle/>
          <a:p>
            <a:r>
              <a:rPr lang="en-US" altLang="zh-CN" sz="6000" dirty="0">
                <a:solidFill>
                  <a:schemeClr val="bg1"/>
                </a:solidFill>
              </a:rPr>
              <a:t>2025</a:t>
            </a:r>
            <a:r>
              <a:rPr lang="zh-CN" altLang="en-US" sz="6000" dirty="0">
                <a:solidFill>
                  <a:schemeClr val="bg1"/>
                </a:solidFill>
              </a:rPr>
              <a:t>牛客寒假集训营</a:t>
            </a:r>
            <a:r>
              <a:rPr lang="en-US" altLang="zh-CN" sz="7200" b="1" dirty="0">
                <a:solidFill>
                  <a:schemeClr val="bg1"/>
                </a:solidFill>
              </a:rPr>
              <a:t>——</a:t>
            </a:r>
            <a:r>
              <a:rPr lang="zh-CN" altLang="en-US" sz="7200" b="1" dirty="0">
                <a:solidFill>
                  <a:schemeClr val="bg1"/>
                </a:solidFill>
              </a:rPr>
              <a:t>第一场</a:t>
            </a:r>
            <a:endParaRPr lang="zh-CN" altLang="en-US" dirty="0"/>
          </a:p>
        </p:txBody>
      </p:sp>
      <p:sp>
        <p:nvSpPr>
          <p:cNvPr id="16" name="圆角矩形 32">
            <a:extLst>
              <a:ext uri="{FF2B5EF4-FFF2-40B4-BE49-F238E27FC236}">
                <a16:creationId xmlns:a16="http://schemas.microsoft.com/office/drawing/2014/main" id="{2B62A56C-133E-BF0A-D1EE-C41E6877B0AA}"/>
              </a:ext>
            </a:extLst>
          </p:cNvPr>
          <p:cNvSpPr/>
          <p:nvPr/>
        </p:nvSpPr>
        <p:spPr>
          <a:xfrm>
            <a:off x="1807223" y="4460065"/>
            <a:ext cx="1926578" cy="613460"/>
          </a:xfrm>
          <a:prstGeom prst="roundRect">
            <a:avLst/>
          </a:prstGeom>
          <a:gradFill>
            <a:gsLst>
              <a:gs pos="1000">
                <a:srgbClr val="00FFAB"/>
              </a:gs>
              <a:gs pos="100000">
                <a:srgbClr val="00B2FF"/>
              </a:gs>
            </a:gsLst>
            <a:lin ang="36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a:solidFill>
                  <a:schemeClr val="bg2">
                    <a:lumMod val="25000"/>
                  </a:schemeClr>
                </a:solidFill>
                <a:latin typeface="思源黑体 Normal" panose="020B0400000000000000" pitchFamily="34" charset="-128"/>
                <a:ea typeface="思源黑体 Normal" panose="020B0400000000000000" pitchFamily="34" charset="-128"/>
              </a:rPr>
              <a:t>邓丝雨</a:t>
            </a:r>
          </a:p>
        </p:txBody>
      </p:sp>
      <p:sp>
        <p:nvSpPr>
          <p:cNvPr id="4" name="文本框 3">
            <a:extLst>
              <a:ext uri="{FF2B5EF4-FFF2-40B4-BE49-F238E27FC236}">
                <a16:creationId xmlns:a16="http://schemas.microsoft.com/office/drawing/2014/main" id="{11C8E3EC-1FC7-6F35-C413-58E88C031614}"/>
              </a:ext>
            </a:extLst>
          </p:cNvPr>
          <p:cNvSpPr txBox="1"/>
          <p:nvPr/>
        </p:nvSpPr>
        <p:spPr>
          <a:xfrm>
            <a:off x="533399" y="5868182"/>
            <a:ext cx="8915401" cy="523220"/>
          </a:xfrm>
          <a:prstGeom prst="rect">
            <a:avLst/>
          </a:prstGeom>
          <a:noFill/>
        </p:spPr>
        <p:txBody>
          <a:bodyPr wrap="square" rtlCol="0">
            <a:spAutoFit/>
          </a:bodyPr>
          <a:lstStyle/>
          <a:p>
            <a:r>
              <a:rPr lang="zh-CN" altLang="en-US" sz="2800" dirty="0">
                <a:solidFill>
                  <a:schemeClr val="bg1"/>
                </a:solidFill>
                <a:latin typeface="思源黑体 Normal" panose="020B0400000000000000" pitchFamily="34" charset="-128"/>
                <a:ea typeface="思源黑体 Normal" panose="020B0400000000000000" pitchFamily="34" charset="-128"/>
              </a:rPr>
              <a:t>讲题顺序：</a:t>
            </a:r>
            <a:r>
              <a:rPr lang="en-US" altLang="zh-CN" sz="2800" dirty="0">
                <a:solidFill>
                  <a:schemeClr val="bg1"/>
                </a:solidFill>
                <a:latin typeface="思源黑体 Normal" panose="020B0400000000000000" pitchFamily="34" charset="-128"/>
                <a:ea typeface="思源黑体 Normal" panose="020B0400000000000000" pitchFamily="34" charset="-128"/>
              </a:rPr>
              <a:t>DABG HEMJ CFK LI</a:t>
            </a:r>
            <a:endParaRPr lang="zh-CN" altLang="en-US" sz="2800" dirty="0">
              <a:solidFill>
                <a:schemeClr val="bg1"/>
              </a:solidFill>
              <a:latin typeface="思源黑体 Normal" panose="020B0400000000000000" pitchFamily="34" charset="-128"/>
              <a:ea typeface="思源黑体 Normal" panose="020B0400000000000000" pitchFamily="34" charset="-128"/>
            </a:endParaRPr>
          </a:p>
        </p:txBody>
      </p:sp>
    </p:spTree>
    <p:extLst>
      <p:ext uri="{BB962C8B-B14F-4D97-AF65-F5344CB8AC3E}">
        <p14:creationId xmlns:p14="http://schemas.microsoft.com/office/powerpoint/2010/main" val="104651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7E9FC2-B7AA-606E-FBFF-E48E3212E991}"/>
              </a:ext>
            </a:extLst>
          </p:cNvPr>
          <p:cNvSpPr>
            <a:spLocks noGrp="1"/>
          </p:cNvSpPr>
          <p:nvPr>
            <p:ph type="title"/>
          </p:nvPr>
        </p:nvSpPr>
        <p:spPr/>
        <p:txBody>
          <a:bodyPr/>
          <a:lstStyle/>
          <a:p>
            <a:r>
              <a:rPr lang="en-US" altLang="zh-CN" dirty="0"/>
              <a:t>G-</a:t>
            </a:r>
            <a:r>
              <a:rPr lang="zh-CN" altLang="en-US" b="0" i="0" dirty="0">
                <a:solidFill>
                  <a:srgbClr val="FFFFFF"/>
                </a:solidFill>
                <a:effectLst/>
                <a:latin typeface="system"/>
              </a:rPr>
              <a:t>井然有序之衡</a:t>
            </a:r>
            <a:endParaRPr lang="zh-CN" altLang="en-US" dirty="0"/>
          </a:p>
        </p:txBody>
      </p:sp>
      <p:sp>
        <p:nvSpPr>
          <p:cNvPr id="3" name="内容占位符 2">
            <a:extLst>
              <a:ext uri="{FF2B5EF4-FFF2-40B4-BE49-F238E27FC236}">
                <a16:creationId xmlns:a16="http://schemas.microsoft.com/office/drawing/2014/main" id="{2E4BB72B-8AC8-4204-DEDE-AD8EFD2823E6}"/>
              </a:ext>
            </a:extLst>
          </p:cNvPr>
          <p:cNvSpPr>
            <a:spLocks noGrp="1"/>
          </p:cNvSpPr>
          <p:nvPr>
            <p:ph idx="1"/>
          </p:nvPr>
        </p:nvSpPr>
        <p:spPr/>
        <p:txBody>
          <a:bodyPr/>
          <a:lstStyle/>
          <a:p>
            <a:r>
              <a:rPr lang="zh-CN" altLang="en-US" dirty="0"/>
              <a:t>小红拿到了一个数组，她可以进行任意次以下操作：选择两个元素，使得其中一个加 </a:t>
            </a:r>
            <a:r>
              <a:rPr lang="en-US" altLang="zh-CN" dirty="0"/>
              <a:t>1</a:t>
            </a:r>
            <a:r>
              <a:rPr lang="zh-CN" altLang="en-US" dirty="0"/>
              <a:t>，另一个减 </a:t>
            </a:r>
            <a:r>
              <a:rPr lang="en-US" altLang="zh-CN" dirty="0"/>
              <a:t>1</a:t>
            </a:r>
            <a:r>
              <a:rPr lang="zh-CN" altLang="en-US" dirty="0"/>
              <a:t>。小红希望最终数组变成一个排列，请你帮助他确定这能否实现。</a:t>
            </a:r>
            <a:endParaRPr lang="en-US" altLang="zh-CN" dirty="0"/>
          </a:p>
          <a:p>
            <a:r>
              <a:rPr lang="zh-CN" altLang="en-US" dirty="0"/>
              <a:t>如果可以实现的话，还需要求出最小操作次数。</a:t>
            </a:r>
            <a:endParaRPr lang="en-US" altLang="zh-CN" dirty="0"/>
          </a:p>
        </p:txBody>
      </p:sp>
    </p:spTree>
    <p:extLst>
      <p:ext uri="{BB962C8B-B14F-4D97-AF65-F5344CB8AC3E}">
        <p14:creationId xmlns:p14="http://schemas.microsoft.com/office/powerpoint/2010/main" val="1618886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07E3D5-A694-F220-0D80-8E94B3A4AD0E}"/>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527E6CEC-E5F8-9D9B-08EB-1EC43CC2C676}"/>
              </a:ext>
            </a:extLst>
          </p:cNvPr>
          <p:cNvSpPr>
            <a:spLocks noGrp="1"/>
          </p:cNvSpPr>
          <p:nvPr>
            <p:ph idx="1"/>
          </p:nvPr>
        </p:nvSpPr>
        <p:spPr/>
        <p:txBody>
          <a:bodyPr/>
          <a:lstStyle/>
          <a:p>
            <a:r>
              <a:rPr lang="zh-CN" altLang="en-US" dirty="0"/>
              <a:t>每次操作什么发生了变化什么没变？</a:t>
            </a:r>
            <a:endParaRPr lang="en-US" altLang="zh-CN" dirty="0"/>
          </a:p>
          <a:p>
            <a:endParaRPr lang="zh-CN" altLang="en-US" dirty="0"/>
          </a:p>
        </p:txBody>
      </p:sp>
    </p:spTree>
    <p:extLst>
      <p:ext uri="{BB962C8B-B14F-4D97-AF65-F5344CB8AC3E}">
        <p14:creationId xmlns:p14="http://schemas.microsoft.com/office/powerpoint/2010/main" val="1417219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4B1343-300A-05A3-4491-5E213FD1AB5B}"/>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5109BDF7-495D-E7E4-CFCF-6138BA6A5A7C}"/>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1B0F7C87-A84E-AF21-AA52-6DFC9506623A}"/>
              </a:ext>
            </a:extLst>
          </p:cNvPr>
          <p:cNvPicPr>
            <a:picLocks noChangeAspect="1"/>
          </p:cNvPicPr>
          <p:nvPr/>
        </p:nvPicPr>
        <p:blipFill>
          <a:blip r:embed="rId2"/>
          <a:stretch>
            <a:fillRect/>
          </a:stretch>
        </p:blipFill>
        <p:spPr>
          <a:xfrm rot="16200000">
            <a:off x="2352365" y="194953"/>
            <a:ext cx="6776070" cy="6477000"/>
          </a:xfrm>
          <a:prstGeom prst="rect">
            <a:avLst/>
          </a:prstGeom>
        </p:spPr>
      </p:pic>
    </p:spTree>
    <p:extLst>
      <p:ext uri="{BB962C8B-B14F-4D97-AF65-F5344CB8AC3E}">
        <p14:creationId xmlns:p14="http://schemas.microsoft.com/office/powerpoint/2010/main" val="28024169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6F1301-E9D7-329F-569E-8D3DE043C76B}"/>
              </a:ext>
            </a:extLst>
          </p:cNvPr>
          <p:cNvSpPr>
            <a:spLocks noGrp="1"/>
          </p:cNvSpPr>
          <p:nvPr>
            <p:ph type="title"/>
          </p:nvPr>
        </p:nvSpPr>
        <p:spPr/>
        <p:txBody>
          <a:bodyPr/>
          <a:lstStyle/>
          <a:p>
            <a:r>
              <a:rPr lang="en-US" altLang="zh-CN" dirty="0"/>
              <a:t>H-</a:t>
            </a:r>
            <a:r>
              <a:rPr lang="zh-CN" altLang="en-US" b="0" i="0" dirty="0">
                <a:solidFill>
                  <a:srgbClr val="FFFFFF"/>
                </a:solidFill>
                <a:effectLst/>
                <a:latin typeface="system"/>
              </a:rPr>
              <a:t>井然有序之窗</a:t>
            </a:r>
            <a:endParaRPr lang="zh-CN" altLang="en-US" dirty="0"/>
          </a:p>
        </p:txBody>
      </p:sp>
      <p:sp>
        <p:nvSpPr>
          <p:cNvPr id="3" name="内容占位符 2">
            <a:extLst>
              <a:ext uri="{FF2B5EF4-FFF2-40B4-BE49-F238E27FC236}">
                <a16:creationId xmlns:a16="http://schemas.microsoft.com/office/drawing/2014/main" id="{3CB8ECD6-76EB-4206-9876-6CEA5D83775F}"/>
              </a:ext>
            </a:extLst>
          </p:cNvPr>
          <p:cNvSpPr>
            <a:spLocks noGrp="1"/>
          </p:cNvSpPr>
          <p:nvPr>
            <p:ph idx="1"/>
          </p:nvPr>
        </p:nvSpPr>
        <p:spPr/>
        <p:txBody>
          <a:bodyPr/>
          <a:lstStyle/>
          <a:p>
            <a:r>
              <a:rPr lang="zh-CN" altLang="en-US" dirty="0"/>
              <a:t>小红希望你构造一个长度为 </a:t>
            </a:r>
            <a:r>
              <a:rPr lang="en-US" altLang="zh-CN" dirty="0"/>
              <a:t>n </a:t>
            </a:r>
            <a:r>
              <a:rPr lang="zh-CN" altLang="en-US" dirty="0"/>
              <a:t>的排列，需要满足第 </a:t>
            </a:r>
            <a:r>
              <a:rPr lang="en-US" altLang="zh-CN" dirty="0" err="1"/>
              <a:t>i</a:t>
            </a:r>
            <a:r>
              <a:rPr lang="en-US" altLang="zh-CN" dirty="0"/>
              <a:t> </a:t>
            </a:r>
            <a:r>
              <a:rPr lang="zh-CN" altLang="en-US" dirty="0"/>
              <a:t>个元素的范围在 </a:t>
            </a:r>
            <a:r>
              <a:rPr lang="en-US" altLang="zh-CN" dirty="0"/>
              <a:t>[l </a:t>
            </a:r>
            <a:r>
              <a:rPr lang="en-US" altLang="zh-CN" dirty="0" err="1"/>
              <a:t>i</a:t>
            </a:r>
            <a:r>
              <a:rPr lang="en-US" altLang="zh-CN" dirty="0"/>
              <a:t>​ ,r </a:t>
            </a:r>
            <a:r>
              <a:rPr lang="en-US" altLang="zh-CN" dirty="0" err="1"/>
              <a:t>i</a:t>
            </a:r>
            <a:r>
              <a:rPr lang="en-US" altLang="zh-CN" dirty="0"/>
              <a:t>​ ] </a:t>
            </a:r>
            <a:r>
              <a:rPr lang="zh-CN" altLang="en-US" dirty="0"/>
              <a:t>范围内。你能帮帮她吗？</a:t>
            </a:r>
          </a:p>
        </p:txBody>
      </p:sp>
    </p:spTree>
    <p:extLst>
      <p:ext uri="{BB962C8B-B14F-4D97-AF65-F5344CB8AC3E}">
        <p14:creationId xmlns:p14="http://schemas.microsoft.com/office/powerpoint/2010/main" val="12319980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96927A-9364-9F8C-720A-0AC565802EB2}"/>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81AD2782-613D-733F-C6E5-1E1EA96730F5}"/>
              </a:ext>
            </a:extLst>
          </p:cNvPr>
          <p:cNvSpPr>
            <a:spLocks noGrp="1"/>
          </p:cNvSpPr>
          <p:nvPr>
            <p:ph idx="1"/>
          </p:nvPr>
        </p:nvSpPr>
        <p:spPr/>
        <p:txBody>
          <a:bodyPr/>
          <a:lstStyle/>
          <a:p>
            <a:r>
              <a:rPr lang="zh-CN" altLang="en-US" dirty="0"/>
              <a:t>自己举例试试</a:t>
            </a:r>
            <a:endParaRPr lang="en-US" altLang="zh-CN" dirty="0"/>
          </a:p>
          <a:p>
            <a:r>
              <a:rPr lang="en-US" altLang="zh-CN" dirty="0"/>
              <a:t>[1,3] [5,5] [3,5][2,7] [3,4] [2,4] [4,7]</a:t>
            </a:r>
            <a:endParaRPr lang="zh-CN" altLang="en-US" dirty="0"/>
          </a:p>
        </p:txBody>
      </p:sp>
    </p:spTree>
    <p:extLst>
      <p:ext uri="{BB962C8B-B14F-4D97-AF65-F5344CB8AC3E}">
        <p14:creationId xmlns:p14="http://schemas.microsoft.com/office/powerpoint/2010/main" val="1418159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3C74B7-F6A2-2D50-C778-5B223472EC1C}"/>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0FAD3D0-8BD9-74C6-6138-DA0D14854642}"/>
              </a:ext>
            </a:extLst>
          </p:cNvPr>
          <p:cNvSpPr>
            <a:spLocks noGrp="1"/>
          </p:cNvSpPr>
          <p:nvPr>
            <p:ph idx="1"/>
          </p:nvPr>
        </p:nvSpPr>
        <p:spPr/>
        <p:txBody>
          <a:bodyPr/>
          <a:lstStyle/>
          <a:p>
            <a:r>
              <a:rPr lang="en-US" altLang="zh-CN" dirty="0"/>
              <a:t>1-n</a:t>
            </a:r>
            <a:r>
              <a:rPr lang="zh-CN" altLang="en-US" dirty="0"/>
              <a:t>每个数都要出现 </a:t>
            </a:r>
            <a:r>
              <a:rPr lang="en-US" altLang="zh-CN" dirty="0"/>
              <a:t>——</a:t>
            </a:r>
            <a:r>
              <a:rPr lang="zh-CN" altLang="en-US" dirty="0"/>
              <a:t>一个一个填进去</a:t>
            </a:r>
            <a:endParaRPr lang="en-US" altLang="zh-CN" dirty="0"/>
          </a:p>
          <a:p>
            <a:r>
              <a:rPr lang="zh-CN" altLang="en-US" dirty="0"/>
              <a:t>先把余地小的用掉</a:t>
            </a:r>
            <a:br>
              <a:rPr lang="en-US" altLang="zh-CN" dirty="0"/>
            </a:br>
            <a:r>
              <a:rPr lang="en-US" altLang="zh-CN" dirty="0"/>
              <a:t>——</a:t>
            </a:r>
            <a:r>
              <a:rPr lang="zh-CN" altLang="en-US" dirty="0"/>
              <a:t>填</a:t>
            </a:r>
            <a:r>
              <a:rPr lang="en-US" altLang="zh-CN" dirty="0"/>
              <a:t>1</a:t>
            </a:r>
            <a:r>
              <a:rPr lang="zh-CN" altLang="en-US" dirty="0"/>
              <a:t>的时候</a:t>
            </a:r>
            <a:r>
              <a:rPr lang="en-US" altLang="zh-CN" dirty="0"/>
              <a:t>[1,4][1,2][1,10] </a:t>
            </a:r>
            <a:r>
              <a:rPr lang="zh-CN" altLang="en-US" dirty="0"/>
              <a:t>肯定先用</a:t>
            </a:r>
            <a:r>
              <a:rPr lang="en-US" altLang="zh-CN" dirty="0"/>
              <a:t>[1,2]</a:t>
            </a:r>
          </a:p>
          <a:p>
            <a:r>
              <a:rPr lang="en-US" altLang="zh-CN" dirty="0"/>
              <a:t>        </a:t>
            </a:r>
            <a:r>
              <a:rPr lang="zh-CN" altLang="en-US" dirty="0"/>
              <a:t>填</a:t>
            </a:r>
            <a:r>
              <a:rPr lang="en-US" altLang="zh-CN" dirty="0"/>
              <a:t>2</a:t>
            </a:r>
            <a:r>
              <a:rPr lang="zh-CN" altLang="en-US" dirty="0"/>
              <a:t>的时候</a:t>
            </a:r>
            <a:r>
              <a:rPr lang="en-US" altLang="zh-CN" dirty="0"/>
              <a:t>[1,4][1,10],[2,5] </a:t>
            </a:r>
            <a:r>
              <a:rPr lang="zh-CN" altLang="en-US" dirty="0"/>
              <a:t>（这个时候他们的</a:t>
            </a:r>
            <a:r>
              <a:rPr lang="en-US" altLang="zh-CN" dirty="0"/>
              <a:t>1</a:t>
            </a:r>
            <a:r>
              <a:rPr lang="zh-CN" altLang="en-US" dirty="0"/>
              <a:t>是再也没用了）</a:t>
            </a:r>
            <a:r>
              <a:rPr lang="en-US" altLang="zh-CN" dirty="0"/>
              <a:t> </a:t>
            </a:r>
          </a:p>
          <a:p>
            <a:r>
              <a:rPr lang="en-US" altLang="zh-CN" dirty="0"/>
              <a:t>        </a:t>
            </a:r>
            <a:r>
              <a:rPr lang="zh-CN" altLang="en-US" dirty="0"/>
              <a:t>先用</a:t>
            </a:r>
            <a:r>
              <a:rPr lang="en-US" altLang="zh-CN" dirty="0"/>
              <a:t>[1,4]</a:t>
            </a:r>
          </a:p>
          <a:p>
            <a:r>
              <a:rPr lang="en-US" altLang="zh-CN" dirty="0"/>
              <a:t>…</a:t>
            </a:r>
          </a:p>
          <a:p>
            <a:r>
              <a:rPr lang="en-US" altLang="zh-CN" dirty="0"/>
              <a:t> </a:t>
            </a:r>
            <a:endParaRPr lang="zh-CN" altLang="en-US" dirty="0"/>
          </a:p>
        </p:txBody>
      </p:sp>
    </p:spTree>
    <p:extLst>
      <p:ext uri="{BB962C8B-B14F-4D97-AF65-F5344CB8AC3E}">
        <p14:creationId xmlns:p14="http://schemas.microsoft.com/office/powerpoint/2010/main" val="4023924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2C9700-79D9-E39F-DF17-A25C9FAF130F}"/>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176728B2-5E80-7ADD-82E3-F962A0192276}"/>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E87D9765-1EAB-1E38-767C-8DE271978BB7}"/>
              </a:ext>
            </a:extLst>
          </p:cNvPr>
          <p:cNvPicPr>
            <a:picLocks noChangeAspect="1"/>
          </p:cNvPicPr>
          <p:nvPr/>
        </p:nvPicPr>
        <p:blipFill>
          <a:blip r:embed="rId2"/>
          <a:stretch>
            <a:fillRect/>
          </a:stretch>
        </p:blipFill>
        <p:spPr>
          <a:xfrm rot="16200000">
            <a:off x="1852689" y="255511"/>
            <a:ext cx="7001000" cy="6489978"/>
          </a:xfrm>
          <a:prstGeom prst="rect">
            <a:avLst/>
          </a:prstGeom>
        </p:spPr>
      </p:pic>
    </p:spTree>
    <p:extLst>
      <p:ext uri="{BB962C8B-B14F-4D97-AF65-F5344CB8AC3E}">
        <p14:creationId xmlns:p14="http://schemas.microsoft.com/office/powerpoint/2010/main" val="31693000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A3E540-B329-EC18-4661-06E65FFDBBF0}"/>
              </a:ext>
            </a:extLst>
          </p:cNvPr>
          <p:cNvSpPr>
            <a:spLocks noGrp="1"/>
          </p:cNvSpPr>
          <p:nvPr>
            <p:ph type="title"/>
          </p:nvPr>
        </p:nvSpPr>
        <p:spPr/>
        <p:txBody>
          <a:bodyPr/>
          <a:lstStyle/>
          <a:p>
            <a:r>
              <a:rPr lang="en-US" altLang="zh-CN" dirty="0"/>
              <a:t>E-</a:t>
            </a:r>
            <a:r>
              <a:rPr lang="zh-CN" altLang="en-US" b="0" i="0" dirty="0">
                <a:solidFill>
                  <a:srgbClr val="FFFFFF"/>
                </a:solidFill>
                <a:effectLst/>
                <a:latin typeface="system"/>
              </a:rPr>
              <a:t>双生双宿之错</a:t>
            </a:r>
            <a:endParaRPr lang="zh-CN" altLang="en-US" dirty="0"/>
          </a:p>
        </p:txBody>
      </p:sp>
      <p:sp>
        <p:nvSpPr>
          <p:cNvPr id="3" name="内容占位符 2">
            <a:extLst>
              <a:ext uri="{FF2B5EF4-FFF2-40B4-BE49-F238E27FC236}">
                <a16:creationId xmlns:a16="http://schemas.microsoft.com/office/drawing/2014/main" id="{796E7270-1135-B2AE-5DD9-E3B379A1B88D}"/>
              </a:ext>
            </a:extLst>
          </p:cNvPr>
          <p:cNvSpPr>
            <a:spLocks noGrp="1"/>
          </p:cNvSpPr>
          <p:nvPr>
            <p:ph idx="1"/>
          </p:nvPr>
        </p:nvSpPr>
        <p:spPr/>
        <p:txBody>
          <a:bodyPr/>
          <a:lstStyle/>
          <a:p>
            <a:r>
              <a:rPr lang="zh-CN" altLang="en-US" dirty="0"/>
              <a:t>小红定义一个数组是“双生数组”，当且仅当该数组大小为偶数，数组的元素种类恰好为 </a:t>
            </a:r>
            <a:r>
              <a:rPr lang="en-US" altLang="zh-CN" dirty="0"/>
              <a:t>2 </a:t>
            </a:r>
            <a:r>
              <a:rPr lang="zh-CN" altLang="en-US" dirty="0"/>
              <a:t>种，且这两种元素的出现次数相同。例如 </a:t>
            </a:r>
            <a:r>
              <a:rPr lang="en-US" altLang="zh-CN" dirty="0">
                <a:effectLst/>
              </a:rPr>
              <a:t>{</a:t>
            </a:r>
            <a:r>
              <a:rPr lang="en-US" altLang="zh-CN" dirty="0"/>
              <a:t>1,1,4,4,1,4</a:t>
            </a:r>
            <a:r>
              <a:rPr lang="en-US" altLang="zh-CN" dirty="0">
                <a:effectLst/>
              </a:rPr>
              <a:t>}</a:t>
            </a:r>
            <a:r>
              <a:rPr lang="zh-CN" altLang="en-US" dirty="0"/>
              <a:t> 是双生数组。</a:t>
            </a:r>
            <a:endParaRPr lang="en-US" altLang="zh-CN" dirty="0"/>
          </a:p>
          <a:p>
            <a:r>
              <a:rPr lang="zh-CN" altLang="en-US" dirty="0"/>
              <a:t>现在小红拿到了一个长度为偶数的数组，她可以进行若干次操作，每次操作将选择一个元素，使其加 </a:t>
            </a:r>
            <a:r>
              <a:rPr lang="en-US" altLang="zh-CN" dirty="0"/>
              <a:t>1 </a:t>
            </a:r>
            <a:r>
              <a:rPr lang="zh-CN" altLang="en-US" dirty="0"/>
              <a:t>或者减 </a:t>
            </a:r>
            <a:r>
              <a:rPr lang="en-US" altLang="zh-CN" dirty="0"/>
              <a:t>1</a:t>
            </a:r>
            <a:r>
              <a:rPr lang="zh-CN" altLang="en-US" dirty="0"/>
              <a:t>。小红希望你计算将该数组变成双生数组的最小操作次数。</a:t>
            </a:r>
          </a:p>
        </p:txBody>
      </p:sp>
    </p:spTree>
    <p:extLst>
      <p:ext uri="{BB962C8B-B14F-4D97-AF65-F5344CB8AC3E}">
        <p14:creationId xmlns:p14="http://schemas.microsoft.com/office/powerpoint/2010/main" val="40408336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835FD7-A61C-E1DD-87FD-073C6BB2F33E}"/>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482064AB-BABA-25A5-7952-9AD3FFFBAFE2}"/>
              </a:ext>
            </a:extLst>
          </p:cNvPr>
          <p:cNvSpPr>
            <a:spLocks noGrp="1"/>
          </p:cNvSpPr>
          <p:nvPr>
            <p:ph idx="1"/>
          </p:nvPr>
        </p:nvSpPr>
        <p:spPr/>
        <p:txBody>
          <a:bodyPr/>
          <a:lstStyle/>
          <a:p>
            <a:r>
              <a:rPr lang="zh-CN" altLang="en-US" dirty="0"/>
              <a:t>设最终变成的双生数组的两个数为</a:t>
            </a:r>
            <a:r>
              <a:rPr lang="en-US" altLang="zh-CN" dirty="0"/>
              <a:t>a</a:t>
            </a:r>
            <a:r>
              <a:rPr lang="zh-CN" altLang="en-US" dirty="0"/>
              <a:t>和</a:t>
            </a:r>
            <a:r>
              <a:rPr lang="en-US" altLang="zh-CN" dirty="0"/>
              <a:t>b</a:t>
            </a:r>
            <a:r>
              <a:rPr lang="zh-CN" altLang="en-US" dirty="0"/>
              <a:t>（</a:t>
            </a:r>
            <a:r>
              <a:rPr lang="en-US" altLang="zh-CN" dirty="0"/>
              <a:t>a&lt;b</a:t>
            </a:r>
            <a:r>
              <a:rPr lang="zh-CN" altLang="en-US" dirty="0"/>
              <a:t>）</a:t>
            </a:r>
            <a:endParaRPr lang="en-US" altLang="zh-CN" dirty="0"/>
          </a:p>
          <a:p>
            <a:r>
              <a:rPr lang="en-US" altLang="zh-CN" dirty="0"/>
              <a:t>1 2 2 3 4 5 7 7 7 9</a:t>
            </a:r>
          </a:p>
          <a:p>
            <a:r>
              <a:rPr lang="zh-CN" altLang="en-US" dirty="0"/>
              <a:t>那么一定是前一半变成</a:t>
            </a:r>
            <a:r>
              <a:rPr lang="en-US" altLang="zh-CN" dirty="0"/>
              <a:t>a</a:t>
            </a:r>
            <a:r>
              <a:rPr lang="zh-CN" altLang="en-US" dirty="0"/>
              <a:t>后一半变成</a:t>
            </a:r>
            <a:r>
              <a:rPr lang="en-US" altLang="zh-CN" dirty="0"/>
              <a:t>b</a:t>
            </a:r>
            <a:r>
              <a:rPr lang="zh-CN" altLang="en-US" dirty="0"/>
              <a:t>（而且这个和</a:t>
            </a:r>
            <a:r>
              <a:rPr lang="en-US" altLang="zh-CN" dirty="0"/>
              <a:t>ab</a:t>
            </a:r>
            <a:r>
              <a:rPr lang="zh-CN" altLang="en-US" dirty="0"/>
              <a:t>取多少都并无关系）</a:t>
            </a:r>
            <a:endParaRPr lang="en-US" altLang="zh-CN" dirty="0"/>
          </a:p>
        </p:txBody>
      </p:sp>
    </p:spTree>
    <p:extLst>
      <p:ext uri="{BB962C8B-B14F-4D97-AF65-F5344CB8AC3E}">
        <p14:creationId xmlns:p14="http://schemas.microsoft.com/office/powerpoint/2010/main" val="93668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B34951-96FA-B645-E4C2-57A51A34535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C4B4A240-030C-A083-4F51-2315B0333EF4}"/>
              </a:ext>
            </a:extLst>
          </p:cNvPr>
          <p:cNvSpPr>
            <a:spLocks noGrp="1"/>
          </p:cNvSpPr>
          <p:nvPr>
            <p:ph idx="1"/>
          </p:nvPr>
        </p:nvSpPr>
        <p:spPr/>
        <p:txBody>
          <a:bodyPr>
            <a:normAutofit/>
          </a:bodyPr>
          <a:lstStyle/>
          <a:p>
            <a:r>
              <a:rPr lang="zh-CN" altLang="en-US" dirty="0"/>
              <a:t>那么问题变成了：给你</a:t>
            </a:r>
            <a:r>
              <a:rPr lang="en-US" altLang="zh-CN" dirty="0"/>
              <a:t>n/2</a:t>
            </a:r>
            <a:r>
              <a:rPr lang="zh-CN" altLang="en-US" dirty="0"/>
              <a:t>个数（放数轴上），把他们都移动到同一个数的距离和的最小是多少</a:t>
            </a:r>
            <a:endParaRPr lang="en-US" altLang="zh-CN" dirty="0"/>
          </a:p>
          <a:p>
            <a:r>
              <a:rPr lang="zh-CN" altLang="en-US" dirty="0"/>
              <a:t>解决的方法：</a:t>
            </a:r>
            <a:endParaRPr lang="en-US" altLang="zh-CN" dirty="0"/>
          </a:p>
          <a:p>
            <a:r>
              <a:rPr lang="en-US" altLang="zh-CN" dirty="0"/>
              <a:t>A</a:t>
            </a:r>
            <a:r>
              <a:rPr lang="zh-CN" altLang="en-US" dirty="0"/>
              <a:t>、 三分目标值（目标值从最小变大的过程中，距离会先减小后增大），暴力求距离和</a:t>
            </a:r>
            <a:endParaRPr lang="en-US" altLang="zh-CN" dirty="0"/>
          </a:p>
          <a:p>
            <a:r>
              <a:rPr lang="en-US" altLang="zh-CN" dirty="0"/>
              <a:t>B</a:t>
            </a:r>
            <a:r>
              <a:rPr lang="zh-CN" altLang="en-US" dirty="0"/>
              <a:t>、</a:t>
            </a:r>
            <a:r>
              <a:rPr lang="en-US" altLang="zh-CN" dirty="0"/>
              <a:t>delta</a:t>
            </a:r>
            <a:r>
              <a:rPr lang="zh-CN" altLang="en-US" dirty="0"/>
              <a:t>法：先假设所有的数都变成了</a:t>
            </a:r>
            <a:r>
              <a:rPr lang="en-US" altLang="zh-CN" dirty="0"/>
              <a:t>a[1]</a:t>
            </a:r>
            <a:r>
              <a:rPr lang="zh-CN" altLang="en-US" dirty="0"/>
              <a:t>，求出所有数变到</a:t>
            </a:r>
            <a:r>
              <a:rPr lang="en-US" altLang="zh-CN" dirty="0"/>
              <a:t>a[1]</a:t>
            </a:r>
            <a:r>
              <a:rPr lang="zh-CN" altLang="en-US" dirty="0"/>
              <a:t>的距离和（暴力扫一遍），当目标值从</a:t>
            </a:r>
            <a:r>
              <a:rPr lang="en-US" altLang="zh-CN" dirty="0"/>
              <a:t>a[x]</a:t>
            </a:r>
            <a:r>
              <a:rPr lang="zh-CN" altLang="en-US" dirty="0"/>
              <a:t>变到</a:t>
            </a:r>
            <a:r>
              <a:rPr lang="en-US" altLang="zh-CN" dirty="0"/>
              <a:t>a[x+1]</a:t>
            </a:r>
            <a:r>
              <a:rPr lang="zh-CN" altLang="en-US" dirty="0"/>
              <a:t>时，所有</a:t>
            </a:r>
            <a:r>
              <a:rPr lang="en-US" altLang="zh-CN" dirty="0"/>
              <a:t>a[x+1]</a:t>
            </a:r>
            <a:r>
              <a:rPr lang="zh-CN" altLang="en-US" dirty="0"/>
              <a:t>和他右边的数都少移动了</a:t>
            </a:r>
            <a:r>
              <a:rPr lang="en-US" altLang="zh-CN" dirty="0"/>
              <a:t>a[x+1]-a[x]</a:t>
            </a:r>
            <a:r>
              <a:rPr lang="zh-CN" altLang="en-US" dirty="0"/>
              <a:t>步，而</a:t>
            </a:r>
            <a:r>
              <a:rPr lang="en-US" altLang="zh-CN" dirty="0"/>
              <a:t>a[x]</a:t>
            </a:r>
            <a:r>
              <a:rPr lang="zh-CN" altLang="en-US" dirty="0"/>
              <a:t>和他左边的数多移动了</a:t>
            </a:r>
            <a:r>
              <a:rPr lang="en-US" altLang="zh-CN" dirty="0"/>
              <a:t>a[x+1]-a[x]</a:t>
            </a:r>
            <a:r>
              <a:rPr lang="zh-CN" altLang="en-US" dirty="0"/>
              <a:t>步，把这个改变值求出来就能求出新的距离和，然后一直取</a:t>
            </a:r>
            <a:r>
              <a:rPr lang="en-US" altLang="zh-CN" dirty="0"/>
              <a:t>min</a:t>
            </a:r>
          </a:p>
          <a:p>
            <a:endParaRPr lang="zh-CN" altLang="en-US" dirty="0"/>
          </a:p>
          <a:p>
            <a:endParaRPr lang="zh-CN" altLang="en-US" dirty="0"/>
          </a:p>
        </p:txBody>
      </p:sp>
    </p:spTree>
    <p:extLst>
      <p:ext uri="{BB962C8B-B14F-4D97-AF65-F5344CB8AC3E}">
        <p14:creationId xmlns:p14="http://schemas.microsoft.com/office/powerpoint/2010/main" val="645449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24DEF3-F8B3-0C2F-B175-37A007974277}"/>
              </a:ext>
            </a:extLst>
          </p:cNvPr>
          <p:cNvSpPr>
            <a:spLocks noGrp="1"/>
          </p:cNvSpPr>
          <p:nvPr>
            <p:ph type="title"/>
          </p:nvPr>
        </p:nvSpPr>
        <p:spPr/>
        <p:txBody>
          <a:bodyPr/>
          <a:lstStyle/>
          <a:p>
            <a:endParaRPr lang="zh-CN" altLang="en-US"/>
          </a:p>
        </p:txBody>
      </p:sp>
      <p:graphicFrame>
        <p:nvGraphicFramePr>
          <p:cNvPr id="4" name="内容占位符 3">
            <a:extLst>
              <a:ext uri="{FF2B5EF4-FFF2-40B4-BE49-F238E27FC236}">
                <a16:creationId xmlns:a16="http://schemas.microsoft.com/office/drawing/2014/main" id="{339FB1C5-89AD-1023-202A-3E1304240D54}"/>
              </a:ext>
            </a:extLst>
          </p:cNvPr>
          <p:cNvGraphicFramePr>
            <a:graphicFrameLocks noGrp="1"/>
          </p:cNvGraphicFramePr>
          <p:nvPr>
            <p:ph idx="1"/>
            <p:extLst>
              <p:ext uri="{D42A27DB-BD31-4B8C-83A1-F6EECF244321}">
                <p14:modId xmlns:p14="http://schemas.microsoft.com/office/powerpoint/2010/main" val="1210123921"/>
              </p:ext>
            </p:extLst>
          </p:nvPr>
        </p:nvGraphicFramePr>
        <p:xfrm>
          <a:off x="648630" y="292100"/>
          <a:ext cx="11160511" cy="5461000"/>
        </p:xfrm>
        <a:graphic>
          <a:graphicData uri="http://schemas.openxmlformats.org/drawingml/2006/table">
            <a:tbl>
              <a:tblPr firstRow="1" firstCol="1" bandRow="1">
                <a:tableStyleId>{5C22544A-7EE6-4342-B048-85BDC9FD1C3A}</a:tableStyleId>
              </a:tblPr>
              <a:tblGrid>
                <a:gridCol w="2232102">
                  <a:extLst>
                    <a:ext uri="{9D8B030D-6E8A-4147-A177-3AD203B41FA5}">
                      <a16:colId xmlns:a16="http://schemas.microsoft.com/office/drawing/2014/main" val="1290128605"/>
                    </a:ext>
                  </a:extLst>
                </a:gridCol>
                <a:gridCol w="1881273">
                  <a:extLst>
                    <a:ext uri="{9D8B030D-6E8A-4147-A177-3AD203B41FA5}">
                      <a16:colId xmlns:a16="http://schemas.microsoft.com/office/drawing/2014/main" val="2216686243"/>
                    </a:ext>
                  </a:extLst>
                </a:gridCol>
                <a:gridCol w="3530135">
                  <a:extLst>
                    <a:ext uri="{9D8B030D-6E8A-4147-A177-3AD203B41FA5}">
                      <a16:colId xmlns:a16="http://schemas.microsoft.com/office/drawing/2014/main" val="1296524630"/>
                    </a:ext>
                  </a:extLst>
                </a:gridCol>
                <a:gridCol w="2524543">
                  <a:extLst>
                    <a:ext uri="{9D8B030D-6E8A-4147-A177-3AD203B41FA5}">
                      <a16:colId xmlns:a16="http://schemas.microsoft.com/office/drawing/2014/main" val="2633517039"/>
                    </a:ext>
                  </a:extLst>
                </a:gridCol>
                <a:gridCol w="992458">
                  <a:extLst>
                    <a:ext uri="{9D8B030D-6E8A-4147-A177-3AD203B41FA5}">
                      <a16:colId xmlns:a16="http://schemas.microsoft.com/office/drawing/2014/main" val="2206507415"/>
                    </a:ext>
                  </a:extLst>
                </a:gridCol>
              </a:tblGrid>
              <a:tr h="370840">
                <a:tc>
                  <a:txBody>
                    <a:bodyPr/>
                    <a:lstStyle/>
                    <a:p>
                      <a:r>
                        <a:rPr lang="zh-CN" altLang="en-US" dirty="0"/>
                        <a:t>题目</a:t>
                      </a:r>
                    </a:p>
                  </a:txBody>
                  <a:tcPr/>
                </a:tc>
                <a:tc>
                  <a:txBody>
                    <a:bodyPr/>
                    <a:lstStyle/>
                    <a:p>
                      <a:r>
                        <a:rPr lang="zh-CN" altLang="en-US" dirty="0"/>
                        <a:t>难度</a:t>
                      </a:r>
                    </a:p>
                  </a:txBody>
                  <a:tcPr/>
                </a:tc>
                <a:tc>
                  <a:txBody>
                    <a:bodyPr/>
                    <a:lstStyle/>
                    <a:p>
                      <a:r>
                        <a:rPr lang="zh-CN" altLang="en-US" dirty="0"/>
                        <a:t>知识点</a:t>
                      </a:r>
                    </a:p>
                  </a:txBody>
                  <a:tcPr/>
                </a:tc>
                <a:tc>
                  <a:txBody>
                    <a:bodyPr/>
                    <a:lstStyle/>
                    <a:p>
                      <a:r>
                        <a:rPr lang="zh-CN" altLang="en-US" dirty="0"/>
                        <a:t>讲解内容</a:t>
                      </a:r>
                    </a:p>
                  </a:txBody>
                  <a:tcPr/>
                </a:tc>
                <a:tc>
                  <a:txBody>
                    <a:bodyPr/>
                    <a:lstStyle/>
                    <a:p>
                      <a:endParaRPr lang="zh-CN" altLang="en-US" dirty="0"/>
                    </a:p>
                  </a:txBody>
                  <a:tcPr/>
                </a:tc>
                <a:extLst>
                  <a:ext uri="{0D108BD9-81ED-4DB2-BD59-A6C34878D82A}">
                    <a16:rowId xmlns:a16="http://schemas.microsoft.com/office/drawing/2014/main" val="1328977595"/>
                  </a:ext>
                </a:extLst>
              </a:tr>
              <a:tr h="370840">
                <a:tc>
                  <a:txBody>
                    <a:bodyPr/>
                    <a:lstStyle/>
                    <a:p>
                      <a:r>
                        <a:rPr lang="en-US" altLang="zh-CN" dirty="0"/>
                        <a:t>D</a:t>
                      </a:r>
                      <a:endParaRPr lang="zh-CN" altLang="en-US" dirty="0"/>
                    </a:p>
                  </a:txBody>
                  <a:tcPr/>
                </a:tc>
                <a:tc>
                  <a:txBody>
                    <a:bodyPr/>
                    <a:lstStyle/>
                    <a:p>
                      <a:r>
                        <a:rPr lang="zh-CN" altLang="en-US" dirty="0"/>
                        <a:t>签到</a:t>
                      </a:r>
                    </a:p>
                  </a:txBody>
                  <a:tcPr/>
                </a:tc>
                <a:tc>
                  <a:txBody>
                    <a:bodyPr/>
                    <a:lstStyle/>
                    <a:p>
                      <a:r>
                        <a:rPr lang="zh-CN" altLang="en-US" dirty="0"/>
                        <a:t>暴力</a:t>
                      </a:r>
                    </a:p>
                  </a:txBody>
                  <a:tcPr/>
                </a:tc>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val="840452902"/>
                  </a:ext>
                </a:extLst>
              </a:tr>
              <a:tr h="370840">
                <a:tc>
                  <a:txBody>
                    <a:bodyPr/>
                    <a:lstStyle/>
                    <a:p>
                      <a:r>
                        <a:rPr lang="en-US" altLang="zh-CN" dirty="0"/>
                        <a:t>A</a:t>
                      </a:r>
                      <a:endParaRPr lang="zh-CN" altLang="en-US" dirty="0"/>
                    </a:p>
                  </a:txBody>
                  <a:tcPr/>
                </a:tc>
                <a:tc>
                  <a:txBody>
                    <a:bodyPr/>
                    <a:lstStyle/>
                    <a:p>
                      <a:r>
                        <a:rPr lang="zh-CN" altLang="en-US" dirty="0"/>
                        <a:t>签到</a:t>
                      </a:r>
                    </a:p>
                  </a:txBody>
                  <a:tcPr/>
                </a:tc>
                <a:tc>
                  <a:txBody>
                    <a:bodyPr/>
                    <a:lstStyle/>
                    <a:p>
                      <a:r>
                        <a:rPr lang="zh-CN" altLang="en-US" dirty="0"/>
                        <a:t>因数，质数</a:t>
                      </a:r>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1562278223"/>
                  </a:ext>
                </a:extLst>
              </a:tr>
              <a:tr h="370840">
                <a:tc>
                  <a:txBody>
                    <a:bodyPr/>
                    <a:lstStyle/>
                    <a:p>
                      <a:r>
                        <a:rPr lang="en-US" altLang="zh-CN" dirty="0"/>
                        <a:t>B</a:t>
                      </a:r>
                      <a:endParaRPr lang="zh-CN" altLang="en-US" dirty="0"/>
                    </a:p>
                  </a:txBody>
                  <a:tcPr/>
                </a:tc>
                <a:tc>
                  <a:txBody>
                    <a:bodyPr/>
                    <a:lstStyle/>
                    <a:p>
                      <a:r>
                        <a:rPr lang="zh-CN" altLang="en-US" dirty="0"/>
                        <a:t>签到</a:t>
                      </a:r>
                    </a:p>
                  </a:txBody>
                  <a:tcPr/>
                </a:tc>
                <a:tc>
                  <a:txBody>
                    <a:bodyPr/>
                    <a:lstStyle/>
                    <a:p>
                      <a:r>
                        <a:rPr lang="zh-CN" altLang="en-US" dirty="0"/>
                        <a:t>树的概念</a:t>
                      </a:r>
                    </a:p>
                  </a:txBody>
                  <a:tcPr/>
                </a:tc>
                <a:tc>
                  <a:txBody>
                    <a:bodyPr/>
                    <a:lstStyle/>
                    <a:p>
                      <a:r>
                        <a:rPr lang="zh-CN" altLang="en-US" dirty="0"/>
                        <a:t>树</a:t>
                      </a:r>
                    </a:p>
                  </a:txBody>
                  <a:tcPr/>
                </a:tc>
                <a:tc>
                  <a:txBody>
                    <a:bodyPr/>
                    <a:lstStyle/>
                    <a:p>
                      <a:endParaRPr lang="zh-CN" altLang="en-US"/>
                    </a:p>
                  </a:txBody>
                  <a:tcPr/>
                </a:tc>
                <a:extLst>
                  <a:ext uri="{0D108BD9-81ED-4DB2-BD59-A6C34878D82A}">
                    <a16:rowId xmlns:a16="http://schemas.microsoft.com/office/drawing/2014/main" val="619294133"/>
                  </a:ext>
                </a:extLst>
              </a:tr>
              <a:tr h="370840">
                <a:tc>
                  <a:txBody>
                    <a:bodyPr/>
                    <a:lstStyle/>
                    <a:p>
                      <a:r>
                        <a:rPr lang="en-US" altLang="zh-CN" dirty="0"/>
                        <a:t>G</a:t>
                      </a:r>
                      <a:endParaRPr lang="zh-CN" altLang="en-US" dirty="0"/>
                    </a:p>
                  </a:txBody>
                  <a:tcPr/>
                </a:tc>
                <a:tc>
                  <a:txBody>
                    <a:bodyPr/>
                    <a:lstStyle/>
                    <a:p>
                      <a:r>
                        <a:rPr lang="zh-CN" altLang="en-US" dirty="0"/>
                        <a:t>签到</a:t>
                      </a:r>
                    </a:p>
                  </a:txBody>
                  <a:tcPr/>
                </a:tc>
                <a:tc>
                  <a:txBody>
                    <a:bodyPr/>
                    <a:lstStyle/>
                    <a:p>
                      <a:r>
                        <a:rPr lang="zh-CN" altLang="en-US" dirty="0"/>
                        <a:t>暴力</a:t>
                      </a:r>
                    </a:p>
                  </a:txBody>
                  <a:tcPr/>
                </a:tc>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val="1491636476"/>
                  </a:ext>
                </a:extLst>
              </a:tr>
              <a:tr h="370840">
                <a:tc>
                  <a:txBody>
                    <a:bodyPr/>
                    <a:lstStyle/>
                    <a:p>
                      <a:r>
                        <a:rPr lang="en-US" altLang="zh-CN" dirty="0"/>
                        <a:t>H</a:t>
                      </a:r>
                      <a:endParaRPr lang="zh-CN" altLang="en-US" dirty="0"/>
                    </a:p>
                  </a:txBody>
                  <a:tcPr/>
                </a:tc>
                <a:tc>
                  <a:txBody>
                    <a:bodyPr/>
                    <a:lstStyle/>
                    <a:p>
                      <a:r>
                        <a:rPr lang="zh-CN" altLang="en-US" dirty="0"/>
                        <a:t>铜牌</a:t>
                      </a:r>
                      <a:r>
                        <a:rPr lang="en-US" altLang="zh-CN" dirty="0"/>
                        <a:t>-</a:t>
                      </a:r>
                      <a:endParaRPr lang="zh-CN" altLang="en-US" dirty="0"/>
                    </a:p>
                  </a:txBody>
                  <a:tcPr/>
                </a:tc>
                <a:tc>
                  <a:txBody>
                    <a:bodyPr/>
                    <a:lstStyle/>
                    <a:p>
                      <a:r>
                        <a:rPr lang="en-US" altLang="zh-CN" dirty="0"/>
                        <a:t>Map/</a:t>
                      </a:r>
                      <a:r>
                        <a:rPr lang="zh-CN" altLang="en-US" dirty="0"/>
                        <a:t>堆</a:t>
                      </a:r>
                    </a:p>
                  </a:txBody>
                  <a:tcPr/>
                </a:tc>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val="4186867583"/>
                  </a:ext>
                </a:extLst>
              </a:tr>
              <a:tr h="370840">
                <a:tc>
                  <a:txBody>
                    <a:bodyPr/>
                    <a:lstStyle/>
                    <a:p>
                      <a:r>
                        <a:rPr lang="en-US" altLang="zh-CN" dirty="0"/>
                        <a:t>E</a:t>
                      </a:r>
                      <a:endParaRPr lang="zh-CN" altLang="en-US" dirty="0"/>
                    </a:p>
                  </a:txBody>
                  <a:tcPr/>
                </a:tc>
                <a:tc>
                  <a:txBody>
                    <a:bodyPr/>
                    <a:lstStyle/>
                    <a:p>
                      <a:r>
                        <a:rPr lang="zh-CN" altLang="en-US" dirty="0"/>
                        <a:t>铜牌</a:t>
                      </a:r>
                    </a:p>
                  </a:txBody>
                  <a:tcPr/>
                </a:tc>
                <a:tc>
                  <a:txBody>
                    <a:bodyPr/>
                    <a:lstStyle/>
                    <a:p>
                      <a:r>
                        <a:rPr lang="zh-CN" altLang="en-US" dirty="0"/>
                        <a:t>中位数</a:t>
                      </a:r>
                    </a:p>
                  </a:txBody>
                  <a:tcPr/>
                </a:tc>
                <a:tc>
                  <a:txBody>
                    <a:bodyPr/>
                    <a:lstStyle/>
                    <a:p>
                      <a:r>
                        <a:rPr lang="zh-CN" altLang="en-US" dirty="0"/>
                        <a:t>带权中位数</a:t>
                      </a:r>
                    </a:p>
                  </a:txBody>
                  <a:tcPr/>
                </a:tc>
                <a:tc>
                  <a:txBody>
                    <a:bodyPr/>
                    <a:lstStyle/>
                    <a:p>
                      <a:endParaRPr lang="zh-CN" altLang="en-US"/>
                    </a:p>
                  </a:txBody>
                  <a:tcPr/>
                </a:tc>
                <a:extLst>
                  <a:ext uri="{0D108BD9-81ED-4DB2-BD59-A6C34878D82A}">
                    <a16:rowId xmlns:a16="http://schemas.microsoft.com/office/drawing/2014/main" val="3325848869"/>
                  </a:ext>
                </a:extLst>
              </a:tr>
              <a:tr h="370840">
                <a:tc>
                  <a:txBody>
                    <a:bodyPr/>
                    <a:lstStyle/>
                    <a:p>
                      <a:r>
                        <a:rPr lang="en-US" altLang="zh-CN" dirty="0"/>
                        <a:t>M</a:t>
                      </a:r>
                      <a:endParaRPr lang="zh-CN" altLang="en-US" dirty="0"/>
                    </a:p>
                  </a:txBody>
                  <a:tcPr/>
                </a:tc>
                <a:tc>
                  <a:txBody>
                    <a:bodyPr/>
                    <a:lstStyle/>
                    <a:p>
                      <a:r>
                        <a:rPr lang="zh-CN" altLang="en-US" dirty="0"/>
                        <a:t>铜牌</a:t>
                      </a:r>
                      <a:r>
                        <a:rPr lang="en-US" altLang="zh-CN" dirty="0"/>
                        <a:t>+</a:t>
                      </a:r>
                      <a:endParaRPr lang="zh-CN" altLang="en-US" dirty="0"/>
                    </a:p>
                  </a:txBody>
                  <a:tcPr/>
                </a:tc>
                <a:tc>
                  <a:txBody>
                    <a:bodyPr/>
                    <a:lstStyle/>
                    <a:p>
                      <a:r>
                        <a:rPr lang="zh-CN" altLang="en-US" dirty="0"/>
                        <a:t>枚举优化，排序</a:t>
                      </a:r>
                      <a:r>
                        <a:rPr lang="en-US" altLang="zh-CN" dirty="0"/>
                        <a:t>/</a:t>
                      </a:r>
                      <a:r>
                        <a:rPr lang="en-US" altLang="zh-CN" dirty="0" err="1"/>
                        <a:t>stl</a:t>
                      </a:r>
                      <a:r>
                        <a:rPr lang="en-US" altLang="zh-CN" dirty="0"/>
                        <a:t>/</a:t>
                      </a:r>
                      <a:r>
                        <a:rPr lang="zh-CN" altLang="en-US" dirty="0"/>
                        <a:t>线段树</a:t>
                      </a:r>
                      <a:r>
                        <a:rPr lang="en-US" altLang="zh-CN" dirty="0"/>
                        <a:t>ST</a:t>
                      </a:r>
                      <a:r>
                        <a:rPr lang="zh-CN" altLang="en-US" dirty="0"/>
                        <a:t>表</a:t>
                      </a:r>
                    </a:p>
                  </a:txBody>
                  <a:tcPr/>
                </a:tc>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val="3467225085"/>
                  </a:ext>
                </a:extLst>
              </a:tr>
              <a:tr h="370840">
                <a:tc>
                  <a:txBody>
                    <a:bodyPr/>
                    <a:lstStyle/>
                    <a:p>
                      <a:r>
                        <a:rPr lang="en-US" altLang="zh-CN" dirty="0"/>
                        <a:t>J</a:t>
                      </a:r>
                      <a:endParaRPr lang="zh-CN" altLang="en-US" dirty="0"/>
                    </a:p>
                  </a:txBody>
                  <a:tcPr/>
                </a:tc>
                <a:tc>
                  <a:txBody>
                    <a:bodyPr/>
                    <a:lstStyle/>
                    <a:p>
                      <a:r>
                        <a:rPr lang="zh-CN" altLang="en-US" dirty="0"/>
                        <a:t>铜牌</a:t>
                      </a:r>
                      <a:r>
                        <a:rPr lang="en-US" altLang="zh-CN" dirty="0"/>
                        <a:t>+</a:t>
                      </a:r>
                      <a:endParaRPr lang="zh-CN" altLang="en-US" dirty="0"/>
                    </a:p>
                  </a:txBody>
                  <a:tcPr/>
                </a:tc>
                <a:tc>
                  <a:txBody>
                    <a:bodyPr/>
                    <a:lstStyle/>
                    <a:p>
                      <a:r>
                        <a:rPr lang="en-US" altLang="zh-CN" dirty="0" err="1"/>
                        <a:t>Xor</a:t>
                      </a:r>
                      <a:r>
                        <a:rPr lang="zh-CN" altLang="en-US" dirty="0"/>
                        <a:t>，因子</a:t>
                      </a:r>
                      <a:r>
                        <a:rPr lang="en-US" altLang="zh-CN" dirty="0"/>
                        <a:t>&amp;</a:t>
                      </a:r>
                      <a:r>
                        <a:rPr lang="en-US" altLang="zh-CN" dirty="0" err="1"/>
                        <a:t>gcd</a:t>
                      </a:r>
                      <a:r>
                        <a:rPr lang="zh-CN" altLang="en-US" dirty="0"/>
                        <a:t>性质</a:t>
                      </a:r>
                    </a:p>
                  </a:txBody>
                  <a:tcPr/>
                </a:tc>
                <a:tc>
                  <a:txBody>
                    <a:bodyPr/>
                    <a:lstStyle/>
                    <a:p>
                      <a:r>
                        <a:rPr lang="en-US" altLang="zh-CN" dirty="0" err="1"/>
                        <a:t>Xor</a:t>
                      </a:r>
                      <a:r>
                        <a:rPr lang="zh-CN" altLang="en-US" dirty="0"/>
                        <a:t>、</a:t>
                      </a:r>
                      <a:r>
                        <a:rPr lang="en-US" altLang="zh-CN" dirty="0" err="1"/>
                        <a:t>gcd</a:t>
                      </a:r>
                      <a:endParaRPr lang="zh-CN" altLang="en-US" dirty="0"/>
                    </a:p>
                  </a:txBody>
                  <a:tcPr/>
                </a:tc>
                <a:tc>
                  <a:txBody>
                    <a:bodyPr/>
                    <a:lstStyle/>
                    <a:p>
                      <a:endParaRPr lang="zh-CN" altLang="en-US"/>
                    </a:p>
                  </a:txBody>
                  <a:tcPr/>
                </a:tc>
                <a:extLst>
                  <a:ext uri="{0D108BD9-81ED-4DB2-BD59-A6C34878D82A}">
                    <a16:rowId xmlns:a16="http://schemas.microsoft.com/office/drawing/2014/main" val="750308297"/>
                  </a:ext>
                </a:extLst>
              </a:tr>
              <a:tr h="370840">
                <a:tc>
                  <a:txBody>
                    <a:bodyPr/>
                    <a:lstStyle/>
                    <a:p>
                      <a:r>
                        <a:rPr lang="en-US" altLang="zh-CN" dirty="0"/>
                        <a:t>C</a:t>
                      </a:r>
                      <a:endParaRPr lang="zh-CN" altLang="en-US" dirty="0"/>
                    </a:p>
                  </a:txBody>
                  <a:tcPr/>
                </a:tc>
                <a:tc>
                  <a:txBody>
                    <a:bodyPr/>
                    <a:lstStyle/>
                    <a:p>
                      <a:r>
                        <a:rPr lang="zh-CN" altLang="en-US" dirty="0"/>
                        <a:t>银牌</a:t>
                      </a:r>
                      <a:r>
                        <a:rPr lang="en-US" altLang="zh-CN" dirty="0"/>
                        <a:t>-</a:t>
                      </a:r>
                      <a:endParaRPr lang="zh-CN" altLang="en-US" dirty="0"/>
                    </a:p>
                  </a:txBody>
                  <a:tcPr/>
                </a:tc>
                <a:tc>
                  <a:txBody>
                    <a:bodyPr/>
                    <a:lstStyle/>
                    <a:p>
                      <a:r>
                        <a:rPr lang="zh-CN" altLang="en-US" dirty="0"/>
                        <a:t>模拟（一点点贪心思想）</a:t>
                      </a:r>
                    </a:p>
                  </a:txBody>
                  <a:tcPr/>
                </a:tc>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val="111088176"/>
                  </a:ext>
                </a:extLst>
              </a:tr>
              <a:tr h="370840">
                <a:tc>
                  <a:txBody>
                    <a:bodyPr/>
                    <a:lstStyle/>
                    <a:p>
                      <a:r>
                        <a:rPr lang="en-US" altLang="zh-CN" dirty="0"/>
                        <a:t>F</a:t>
                      </a:r>
                      <a:endParaRPr lang="zh-CN" altLang="en-US" dirty="0"/>
                    </a:p>
                  </a:txBody>
                  <a:tcPr/>
                </a:tc>
                <a:tc>
                  <a:txBody>
                    <a:bodyPr/>
                    <a:lstStyle/>
                    <a:p>
                      <a:r>
                        <a:rPr lang="zh-CN" altLang="en-US" dirty="0"/>
                        <a:t>银牌</a:t>
                      </a:r>
                    </a:p>
                  </a:txBody>
                  <a:tcPr/>
                </a:tc>
                <a:tc>
                  <a:txBody>
                    <a:bodyPr/>
                    <a:lstStyle/>
                    <a:p>
                      <a:r>
                        <a:rPr lang="zh-CN" altLang="en-US" dirty="0"/>
                        <a:t>双指针、前缀和、</a:t>
                      </a:r>
                      <a:r>
                        <a:rPr lang="en-US" altLang="zh-CN" dirty="0"/>
                        <a:t>map</a:t>
                      </a:r>
                      <a:endParaRPr lang="zh-CN" altLang="en-US" dirty="0"/>
                    </a:p>
                  </a:txBody>
                  <a:tcPr/>
                </a:tc>
                <a:tc>
                  <a:txBody>
                    <a:bodyPr/>
                    <a:lstStyle/>
                    <a:p>
                      <a:r>
                        <a:rPr lang="zh-CN" altLang="en-US" dirty="0"/>
                        <a:t>前缀和，双指针</a:t>
                      </a:r>
                    </a:p>
                  </a:txBody>
                  <a:tcPr/>
                </a:tc>
                <a:tc>
                  <a:txBody>
                    <a:bodyPr/>
                    <a:lstStyle/>
                    <a:p>
                      <a:endParaRPr lang="zh-CN" altLang="en-US"/>
                    </a:p>
                  </a:txBody>
                  <a:tcPr/>
                </a:tc>
                <a:extLst>
                  <a:ext uri="{0D108BD9-81ED-4DB2-BD59-A6C34878D82A}">
                    <a16:rowId xmlns:a16="http://schemas.microsoft.com/office/drawing/2014/main" val="4246632947"/>
                  </a:ext>
                </a:extLst>
              </a:tr>
              <a:tr h="370840">
                <a:tc>
                  <a:txBody>
                    <a:bodyPr/>
                    <a:lstStyle/>
                    <a:p>
                      <a:r>
                        <a:rPr lang="en-US" altLang="zh-CN" dirty="0"/>
                        <a:t>K</a:t>
                      </a:r>
                      <a:endParaRPr lang="zh-CN" altLang="en-US" dirty="0"/>
                    </a:p>
                  </a:txBody>
                  <a:tcPr/>
                </a:tc>
                <a:tc>
                  <a:txBody>
                    <a:bodyPr/>
                    <a:lstStyle/>
                    <a:p>
                      <a:r>
                        <a:rPr lang="zh-CN" altLang="en-US" dirty="0"/>
                        <a:t>银牌</a:t>
                      </a:r>
                      <a:r>
                        <a:rPr lang="en-US" altLang="zh-CN" dirty="0"/>
                        <a:t>+</a:t>
                      </a:r>
                      <a:endParaRPr lang="zh-CN" altLang="en-US" dirty="0"/>
                    </a:p>
                  </a:txBody>
                  <a:tcPr/>
                </a:tc>
                <a:tc>
                  <a:txBody>
                    <a:bodyPr/>
                    <a:lstStyle/>
                    <a:p>
                      <a:r>
                        <a:rPr lang="en-US" altLang="zh-CN" dirty="0"/>
                        <a:t>ST</a:t>
                      </a:r>
                      <a:r>
                        <a:rPr lang="zh-CN" altLang="en-US" dirty="0"/>
                        <a:t>表</a:t>
                      </a:r>
                      <a:r>
                        <a:rPr lang="en-US" altLang="zh-CN" dirty="0"/>
                        <a:t>/</a:t>
                      </a:r>
                      <a:r>
                        <a:rPr lang="zh-CN" altLang="en-US" dirty="0"/>
                        <a:t>线段树、二分、</a:t>
                      </a:r>
                      <a:r>
                        <a:rPr lang="en-US" altLang="zh-CN" dirty="0"/>
                        <a:t>map</a:t>
                      </a:r>
                      <a:r>
                        <a:rPr lang="zh-CN" altLang="en-US" dirty="0"/>
                        <a:t>套</a:t>
                      </a:r>
                      <a:r>
                        <a:rPr lang="en-US" altLang="zh-CN" dirty="0"/>
                        <a:t>vector</a:t>
                      </a:r>
                      <a:r>
                        <a:rPr lang="zh-CN" altLang="en-US" dirty="0"/>
                        <a:t>（各种数据结构）</a:t>
                      </a:r>
                    </a:p>
                  </a:txBody>
                  <a:tcPr/>
                </a:tc>
                <a:tc>
                  <a:txBody>
                    <a:bodyPr/>
                    <a:lstStyle/>
                    <a:p>
                      <a:r>
                        <a:rPr lang="en-US" altLang="zh-CN" dirty="0"/>
                        <a:t>ST</a:t>
                      </a:r>
                      <a:r>
                        <a:rPr lang="zh-CN" altLang="en-US" dirty="0"/>
                        <a:t>表、线段树、二分</a:t>
                      </a:r>
                    </a:p>
                  </a:txBody>
                  <a:tcPr/>
                </a:tc>
                <a:tc>
                  <a:txBody>
                    <a:bodyPr/>
                    <a:lstStyle/>
                    <a:p>
                      <a:endParaRPr lang="zh-CN" altLang="en-US"/>
                    </a:p>
                  </a:txBody>
                  <a:tcPr/>
                </a:tc>
                <a:extLst>
                  <a:ext uri="{0D108BD9-81ED-4DB2-BD59-A6C34878D82A}">
                    <a16:rowId xmlns:a16="http://schemas.microsoft.com/office/drawing/2014/main" val="2103246566"/>
                  </a:ext>
                </a:extLst>
              </a:tr>
              <a:tr h="370840">
                <a:tc>
                  <a:txBody>
                    <a:bodyPr/>
                    <a:lstStyle/>
                    <a:p>
                      <a:r>
                        <a:rPr lang="en-US" altLang="zh-CN" dirty="0"/>
                        <a:t>L</a:t>
                      </a:r>
                      <a:endParaRPr lang="zh-CN" altLang="en-US" dirty="0"/>
                    </a:p>
                  </a:txBody>
                  <a:tcPr/>
                </a:tc>
                <a:tc>
                  <a:txBody>
                    <a:bodyPr/>
                    <a:lstStyle/>
                    <a:p>
                      <a:r>
                        <a:rPr lang="zh-CN" altLang="en-US" dirty="0"/>
                        <a:t>银牌</a:t>
                      </a:r>
                      <a:r>
                        <a:rPr lang="en-US" altLang="zh-CN" dirty="0"/>
                        <a:t>+</a:t>
                      </a:r>
                      <a:endParaRPr lang="zh-CN" altLang="en-US" dirty="0"/>
                    </a:p>
                  </a:txBody>
                  <a:tcPr/>
                </a:tc>
                <a:tc>
                  <a:txBody>
                    <a:bodyPr/>
                    <a:lstStyle/>
                    <a:p>
                      <a:r>
                        <a:rPr lang="zh-CN" altLang="en-US" dirty="0"/>
                        <a:t>裴蜀定理、构造</a:t>
                      </a:r>
                    </a:p>
                  </a:txBody>
                  <a:tcPr/>
                </a:tc>
                <a:tc>
                  <a:txBody>
                    <a:bodyPr/>
                    <a:lstStyle/>
                    <a:p>
                      <a:r>
                        <a:rPr lang="zh-CN" altLang="en-US" dirty="0"/>
                        <a:t>裴蜀定理</a:t>
                      </a:r>
                    </a:p>
                  </a:txBody>
                  <a:tcPr/>
                </a:tc>
                <a:tc>
                  <a:txBody>
                    <a:bodyPr/>
                    <a:lstStyle/>
                    <a:p>
                      <a:endParaRPr lang="zh-CN" altLang="en-US" dirty="0"/>
                    </a:p>
                  </a:txBody>
                  <a:tcPr/>
                </a:tc>
                <a:extLst>
                  <a:ext uri="{0D108BD9-81ED-4DB2-BD59-A6C34878D82A}">
                    <a16:rowId xmlns:a16="http://schemas.microsoft.com/office/drawing/2014/main" val="1684182286"/>
                  </a:ext>
                </a:extLst>
              </a:tr>
              <a:tr h="370840">
                <a:tc>
                  <a:txBody>
                    <a:bodyPr/>
                    <a:lstStyle/>
                    <a:p>
                      <a:r>
                        <a:rPr lang="en-US" altLang="zh-CN" dirty="0"/>
                        <a:t>I</a:t>
                      </a:r>
                      <a:endParaRPr lang="zh-CN" altLang="en-US" dirty="0"/>
                    </a:p>
                  </a:txBody>
                  <a:tcPr/>
                </a:tc>
                <a:tc>
                  <a:txBody>
                    <a:bodyPr/>
                    <a:lstStyle/>
                    <a:p>
                      <a:r>
                        <a:rPr lang="zh-CN" altLang="en-US" dirty="0"/>
                        <a:t>银牌</a:t>
                      </a:r>
                      <a:r>
                        <a:rPr lang="en-US" altLang="zh-CN" dirty="0"/>
                        <a:t>+</a:t>
                      </a:r>
                      <a:endParaRPr lang="zh-CN" altLang="en-US" dirty="0"/>
                    </a:p>
                  </a:txBody>
                  <a:tcPr/>
                </a:tc>
                <a:tc>
                  <a:txBody>
                    <a:bodyPr/>
                    <a:lstStyle/>
                    <a:p>
                      <a:r>
                        <a:rPr lang="zh-CN" altLang="en-US" dirty="0"/>
                        <a:t>互质、构造（数学思维题）</a:t>
                      </a:r>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3714166760"/>
                  </a:ext>
                </a:extLst>
              </a:tr>
            </a:tbl>
          </a:graphicData>
        </a:graphic>
      </p:graphicFrame>
    </p:spTree>
    <p:extLst>
      <p:ext uri="{BB962C8B-B14F-4D97-AF65-F5344CB8AC3E}">
        <p14:creationId xmlns:p14="http://schemas.microsoft.com/office/powerpoint/2010/main" val="21043087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EB45B7-14BC-F405-D0C3-7B8E26AA9F7F}"/>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8BAF9727-8DDA-1A11-811A-84E1BF640549}"/>
              </a:ext>
            </a:extLst>
          </p:cNvPr>
          <p:cNvSpPr>
            <a:spLocks noGrp="1"/>
          </p:cNvSpPr>
          <p:nvPr>
            <p:ph idx="1"/>
          </p:nvPr>
        </p:nvSpPr>
        <p:spPr/>
        <p:txBody>
          <a:bodyPr/>
          <a:lstStyle/>
          <a:p>
            <a:r>
              <a:rPr lang="zh-CN" altLang="en-US" dirty="0"/>
              <a:t>根据</a:t>
            </a:r>
            <a:r>
              <a:rPr lang="en-US" altLang="zh-CN" dirty="0"/>
              <a:t>B</a:t>
            </a:r>
            <a:r>
              <a:rPr lang="zh-CN" altLang="en-US" dirty="0"/>
              <a:t>这个步骤其实不难想到，目标值应该为数组的中位数</a:t>
            </a:r>
            <a:endParaRPr lang="en-US" altLang="zh-CN" dirty="0"/>
          </a:p>
          <a:p>
            <a:r>
              <a:rPr lang="en-US" altLang="zh-CN" dirty="0" err="1"/>
              <a:t>Eg</a:t>
            </a:r>
            <a:r>
              <a:rPr lang="zh-CN" altLang="en-US" dirty="0"/>
              <a:t>： </a:t>
            </a:r>
            <a:endParaRPr lang="en-US" altLang="zh-CN" dirty="0"/>
          </a:p>
          <a:p>
            <a:endParaRPr lang="en-US" altLang="zh-CN" dirty="0"/>
          </a:p>
          <a:p>
            <a:endParaRPr lang="en-US" altLang="zh-CN" dirty="0"/>
          </a:p>
          <a:p>
            <a:endParaRPr lang="en-US" altLang="zh-CN" dirty="0"/>
          </a:p>
          <a:p>
            <a:endParaRPr lang="en-US" altLang="zh-CN" dirty="0"/>
          </a:p>
          <a:p>
            <a:r>
              <a:rPr lang="zh-CN" altLang="en-US" dirty="0"/>
              <a:t>本题还有一种特殊情况</a:t>
            </a:r>
            <a:r>
              <a:rPr lang="en-US" altLang="zh-CN" dirty="0"/>
              <a:t>——</a:t>
            </a:r>
            <a:r>
              <a:rPr lang="zh-CN" altLang="en-US" dirty="0"/>
              <a:t>左右两边的中位数相等</a:t>
            </a:r>
            <a:endParaRPr lang="en-US" altLang="zh-CN" dirty="0"/>
          </a:p>
          <a:p>
            <a:r>
              <a:rPr lang="en-US" altLang="zh-CN" dirty="0" err="1"/>
              <a:t>Eg</a:t>
            </a:r>
            <a:r>
              <a:rPr lang="zh-CN" altLang="en-US" dirty="0"/>
              <a:t>： </a:t>
            </a:r>
            <a:r>
              <a:rPr lang="en-US" altLang="zh-CN" dirty="0"/>
              <a:t>1 2 3 4 4 4 4 4 4      4 4 4 4 4 4 4 9 10</a:t>
            </a:r>
          </a:p>
        </p:txBody>
      </p:sp>
    </p:spTree>
    <p:extLst>
      <p:ext uri="{BB962C8B-B14F-4D97-AF65-F5344CB8AC3E}">
        <p14:creationId xmlns:p14="http://schemas.microsoft.com/office/powerpoint/2010/main" val="1710451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 calcmode="lin" valueType="num">
                                      <p:cBhvr additive="base">
                                        <p:cTn id="1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08585F-77B1-4AD2-BFE3-134069B3503D}"/>
              </a:ext>
            </a:extLst>
          </p:cNvPr>
          <p:cNvSpPr>
            <a:spLocks noGrp="1"/>
          </p:cNvSpPr>
          <p:nvPr>
            <p:ph type="title"/>
          </p:nvPr>
        </p:nvSpPr>
        <p:spPr/>
        <p:txBody>
          <a:bodyPr/>
          <a:lstStyle/>
          <a:p>
            <a:r>
              <a:rPr lang="zh-CN" altLang="en-US" dirty="0"/>
              <a:t>补充知识：带权中位数</a:t>
            </a:r>
          </a:p>
        </p:txBody>
      </p:sp>
      <p:sp>
        <p:nvSpPr>
          <p:cNvPr id="3" name="内容占位符 2">
            <a:extLst>
              <a:ext uri="{FF2B5EF4-FFF2-40B4-BE49-F238E27FC236}">
                <a16:creationId xmlns:a16="http://schemas.microsoft.com/office/drawing/2014/main" id="{7FF21993-05AB-4D84-BC9F-CF9752E7533E}"/>
              </a:ext>
            </a:extLst>
          </p:cNvPr>
          <p:cNvSpPr>
            <a:spLocks noGrp="1"/>
          </p:cNvSpPr>
          <p:nvPr>
            <p:ph idx="1"/>
          </p:nvPr>
        </p:nvSpPr>
        <p:spPr/>
        <p:txBody>
          <a:bodyPr/>
          <a:lstStyle/>
          <a:p>
            <a:r>
              <a:rPr lang="zh-CN" altLang="en-US"/>
              <a:t>有若干个排列在一条直线上的点</a:t>
            </a:r>
            <a:r>
              <a:rPr lang="en-US" altLang="zh-CN"/>
              <a:t>pi</a:t>
            </a:r>
            <a:r>
              <a:rPr lang="zh-CN" altLang="en-US"/>
              <a:t>，每个点上有</a:t>
            </a:r>
            <a:r>
              <a:rPr lang="en-US" altLang="zh-CN"/>
              <a:t>ai</a:t>
            </a:r>
            <a:r>
              <a:rPr lang="zh-CN" altLang="en-US"/>
              <a:t>个人，找出一个人使得所有人移动到这个人的位置上的总距离最小。</a:t>
            </a:r>
          </a:p>
          <a:p>
            <a:endParaRPr lang="zh-CN" altLang="en-US" dirty="0"/>
          </a:p>
        </p:txBody>
      </p:sp>
      <p:cxnSp>
        <p:nvCxnSpPr>
          <p:cNvPr id="7" name="直接箭头连接符 6">
            <a:extLst>
              <a:ext uri="{FF2B5EF4-FFF2-40B4-BE49-F238E27FC236}">
                <a16:creationId xmlns:a16="http://schemas.microsoft.com/office/drawing/2014/main" id="{329C02C5-5AD8-4AF4-9997-61EB01E3AB6D}"/>
              </a:ext>
            </a:extLst>
          </p:cNvPr>
          <p:cNvCxnSpPr/>
          <p:nvPr/>
        </p:nvCxnSpPr>
        <p:spPr>
          <a:xfrm>
            <a:off x="838200" y="4430232"/>
            <a:ext cx="9936125"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5" name="文本框 4">
            <a:extLst>
              <a:ext uri="{FF2B5EF4-FFF2-40B4-BE49-F238E27FC236}">
                <a16:creationId xmlns:a16="http://schemas.microsoft.com/office/drawing/2014/main" id="{B29A8645-D40A-B2B3-80D9-65A3F0B519D5}"/>
              </a:ext>
            </a:extLst>
          </p:cNvPr>
          <p:cNvSpPr txBox="1"/>
          <p:nvPr/>
        </p:nvSpPr>
        <p:spPr>
          <a:xfrm>
            <a:off x="1089562" y="5848596"/>
            <a:ext cx="6097978" cy="369332"/>
          </a:xfrm>
          <a:prstGeom prst="rect">
            <a:avLst/>
          </a:prstGeom>
          <a:noFill/>
        </p:spPr>
        <p:txBody>
          <a:bodyPr wrap="square">
            <a:spAutoFit/>
          </a:bodyPr>
          <a:lstStyle/>
          <a:p>
            <a:r>
              <a:rPr lang="zh-CN" altLang="en-US" dirty="0">
                <a:solidFill>
                  <a:srgbClr val="FF0000"/>
                </a:solidFill>
              </a:rPr>
              <a:t>https://ac.nowcoder.com/acm/contest/20960/1013</a:t>
            </a:r>
          </a:p>
        </p:txBody>
      </p:sp>
    </p:spTree>
    <p:extLst>
      <p:ext uri="{BB962C8B-B14F-4D97-AF65-F5344CB8AC3E}">
        <p14:creationId xmlns:p14="http://schemas.microsoft.com/office/powerpoint/2010/main" val="1059593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521C3C-716C-4C5B-A328-DD8063CFC577}"/>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1BD198F7-E3DB-4536-A8BA-F4BAA465BF0B}"/>
              </a:ext>
            </a:extLst>
          </p:cNvPr>
          <p:cNvSpPr>
            <a:spLocks noGrp="1"/>
          </p:cNvSpPr>
          <p:nvPr>
            <p:ph idx="1"/>
          </p:nvPr>
        </p:nvSpPr>
        <p:spPr/>
        <p:txBody>
          <a:bodyPr/>
          <a:lstStyle/>
          <a:p>
            <a:r>
              <a:rPr lang="zh-CN" altLang="en-US" dirty="0"/>
              <a:t>结论：人数刚刚过半的那个点就是目标点</a:t>
            </a:r>
            <a:endParaRPr lang="en-US" altLang="zh-CN" dirty="0"/>
          </a:p>
          <a:p>
            <a:r>
              <a:rPr lang="zh-CN" altLang="en-US" dirty="0"/>
              <a:t>证明：</a:t>
            </a:r>
          </a:p>
        </p:txBody>
      </p:sp>
    </p:spTree>
    <p:extLst>
      <p:ext uri="{BB962C8B-B14F-4D97-AF65-F5344CB8AC3E}">
        <p14:creationId xmlns:p14="http://schemas.microsoft.com/office/powerpoint/2010/main" val="2961147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BF60E1-5280-9264-6CD0-9334829B5F4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437A8C4E-B44C-6A24-E5B2-FBEC17246FD0}"/>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BFFEDA66-DD0F-51A3-B69D-1953556B62EB}"/>
              </a:ext>
            </a:extLst>
          </p:cNvPr>
          <p:cNvPicPr>
            <a:picLocks noChangeAspect="1"/>
          </p:cNvPicPr>
          <p:nvPr/>
        </p:nvPicPr>
        <p:blipFill>
          <a:blip r:embed="rId2"/>
          <a:stretch>
            <a:fillRect/>
          </a:stretch>
        </p:blipFill>
        <p:spPr>
          <a:xfrm rot="16200000">
            <a:off x="2452020" y="-772092"/>
            <a:ext cx="5130610" cy="7944592"/>
          </a:xfrm>
          <a:prstGeom prst="rect">
            <a:avLst/>
          </a:prstGeom>
        </p:spPr>
      </p:pic>
    </p:spTree>
    <p:extLst>
      <p:ext uri="{BB962C8B-B14F-4D97-AF65-F5344CB8AC3E}">
        <p14:creationId xmlns:p14="http://schemas.microsoft.com/office/powerpoint/2010/main" val="25094731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5A8DA5-0A41-6011-71A6-8AA1549230BB}"/>
              </a:ext>
            </a:extLst>
          </p:cNvPr>
          <p:cNvSpPr>
            <a:spLocks noGrp="1"/>
          </p:cNvSpPr>
          <p:nvPr>
            <p:ph type="title"/>
          </p:nvPr>
        </p:nvSpPr>
        <p:spPr/>
        <p:txBody>
          <a:bodyPr/>
          <a:lstStyle/>
          <a:p>
            <a:r>
              <a:rPr lang="en-US" altLang="zh-CN" dirty="0"/>
              <a:t>M-</a:t>
            </a:r>
            <a:r>
              <a:rPr lang="zh-CN" altLang="en-US" b="0" i="0" dirty="0">
                <a:solidFill>
                  <a:srgbClr val="FFFFFF"/>
                </a:solidFill>
                <a:effectLst/>
                <a:latin typeface="system"/>
              </a:rPr>
              <a:t>数值膨胀之美</a:t>
            </a:r>
            <a:endParaRPr lang="zh-CN" altLang="en-US" dirty="0"/>
          </a:p>
        </p:txBody>
      </p:sp>
      <p:sp>
        <p:nvSpPr>
          <p:cNvPr id="3" name="内容占位符 2">
            <a:extLst>
              <a:ext uri="{FF2B5EF4-FFF2-40B4-BE49-F238E27FC236}">
                <a16:creationId xmlns:a16="http://schemas.microsoft.com/office/drawing/2014/main" id="{1562EA11-F553-E6C1-8982-8B5A983E100E}"/>
              </a:ext>
            </a:extLst>
          </p:cNvPr>
          <p:cNvSpPr>
            <a:spLocks noGrp="1"/>
          </p:cNvSpPr>
          <p:nvPr>
            <p:ph idx="1"/>
          </p:nvPr>
        </p:nvSpPr>
        <p:spPr/>
        <p:txBody>
          <a:bodyPr/>
          <a:lstStyle/>
          <a:p>
            <a:r>
              <a:rPr lang="zh-CN" altLang="en-US" dirty="0"/>
              <a:t>定义一个数组的极差为：数组的元素最大值减去最小值。</a:t>
            </a:r>
            <a:endParaRPr lang="en-US" altLang="zh-CN" dirty="0"/>
          </a:p>
          <a:p>
            <a:r>
              <a:rPr lang="zh-CN" altLang="en-US" dirty="0"/>
              <a:t>小红拿到了一个数组，她准备进行恰好一次操作：选择一个非空区间，将其中所有元素都乘以 </a:t>
            </a:r>
            <a:r>
              <a:rPr lang="en-US" altLang="zh-CN" dirty="0"/>
              <a:t>2</a:t>
            </a:r>
            <a:r>
              <a:rPr lang="zh-CN" altLang="en-US" dirty="0"/>
              <a:t>。小红希望最小化数组的极差，你能帮帮她吗？</a:t>
            </a:r>
          </a:p>
        </p:txBody>
      </p:sp>
    </p:spTree>
    <p:extLst>
      <p:ext uri="{BB962C8B-B14F-4D97-AF65-F5344CB8AC3E}">
        <p14:creationId xmlns:p14="http://schemas.microsoft.com/office/powerpoint/2010/main" val="424929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D1CFCC-B21B-0176-754A-D7A9573C3636}"/>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74A05F3F-CD74-E44F-A3DA-4B4321440EAD}"/>
              </a:ext>
            </a:extLst>
          </p:cNvPr>
          <p:cNvSpPr>
            <a:spLocks noGrp="1"/>
          </p:cNvSpPr>
          <p:nvPr>
            <p:ph idx="1"/>
          </p:nvPr>
        </p:nvSpPr>
        <p:spPr/>
        <p:txBody>
          <a:bodyPr/>
          <a:lstStyle/>
          <a:p>
            <a:r>
              <a:rPr lang="zh-CN" altLang="en-US" dirty="0"/>
              <a:t>如果区间只有一个数，一定会选最小值</a:t>
            </a:r>
            <a:r>
              <a:rPr lang="en-US" altLang="zh-CN" dirty="0"/>
              <a:t>*2</a:t>
            </a:r>
          </a:p>
          <a:p>
            <a:r>
              <a:rPr lang="zh-CN" altLang="en-US" dirty="0"/>
              <a:t>最小值</a:t>
            </a:r>
            <a:r>
              <a:rPr lang="en-US" altLang="zh-CN" dirty="0"/>
              <a:t>*2</a:t>
            </a:r>
            <a:r>
              <a:rPr lang="zh-CN" altLang="en-US" dirty="0"/>
              <a:t>之后区间极差有哪些可能？</a:t>
            </a:r>
            <a:endParaRPr lang="en-US" altLang="zh-CN" dirty="0"/>
          </a:p>
          <a:p>
            <a:r>
              <a:rPr lang="en-US" altLang="zh-CN" dirty="0"/>
              <a:t>Max-2Min</a:t>
            </a:r>
            <a:r>
              <a:rPr lang="zh-CN" altLang="en-US" dirty="0"/>
              <a:t>（</a:t>
            </a:r>
            <a:r>
              <a:rPr lang="en-US" altLang="zh-CN" dirty="0"/>
              <a:t>2Min</a:t>
            </a:r>
            <a:r>
              <a:rPr lang="zh-CN" altLang="en-US" dirty="0"/>
              <a:t>还是最小值）</a:t>
            </a:r>
            <a:endParaRPr lang="en-US" altLang="zh-CN" dirty="0"/>
          </a:p>
          <a:p>
            <a:r>
              <a:rPr lang="en-US" altLang="zh-CN" dirty="0"/>
              <a:t>2Min-</a:t>
            </a:r>
            <a:r>
              <a:rPr lang="zh-CN" altLang="en-US" dirty="0"/>
              <a:t>次小值（</a:t>
            </a:r>
            <a:r>
              <a:rPr lang="en-US" altLang="zh-CN" dirty="0"/>
              <a:t>2Min</a:t>
            </a:r>
            <a:r>
              <a:rPr lang="zh-CN" altLang="en-US" dirty="0"/>
              <a:t>比</a:t>
            </a:r>
            <a:r>
              <a:rPr lang="en-US" altLang="zh-CN" dirty="0"/>
              <a:t>Max</a:t>
            </a:r>
            <a:r>
              <a:rPr lang="zh-CN" altLang="en-US" dirty="0"/>
              <a:t>大了）</a:t>
            </a:r>
            <a:endParaRPr lang="en-US" altLang="zh-CN" dirty="0"/>
          </a:p>
          <a:p>
            <a:r>
              <a:rPr lang="en-US" altLang="zh-CN" dirty="0"/>
              <a:t>Max-</a:t>
            </a:r>
            <a:r>
              <a:rPr lang="zh-CN" altLang="en-US" dirty="0"/>
              <a:t>次小值（</a:t>
            </a:r>
            <a:r>
              <a:rPr lang="en-US" altLang="zh-CN" dirty="0"/>
              <a:t>2Min</a:t>
            </a:r>
            <a:r>
              <a:rPr lang="zh-CN" altLang="en-US" dirty="0"/>
              <a:t>比</a:t>
            </a:r>
            <a:r>
              <a:rPr lang="en-US" altLang="zh-CN" dirty="0"/>
              <a:t>Max</a:t>
            </a:r>
            <a:r>
              <a:rPr lang="zh-CN" altLang="en-US" dirty="0"/>
              <a:t>小，比次小值大）</a:t>
            </a:r>
            <a:endParaRPr lang="en-US" altLang="zh-CN" dirty="0"/>
          </a:p>
          <a:p>
            <a:endParaRPr lang="en-US" altLang="zh-CN" dirty="0"/>
          </a:p>
          <a:p>
            <a:r>
              <a:rPr lang="zh-CN" altLang="en-US" dirty="0"/>
              <a:t>你会发现，这下次小值成了有决定性的那个值</a:t>
            </a:r>
            <a:endParaRPr lang="en-US" altLang="zh-CN" dirty="0"/>
          </a:p>
          <a:p>
            <a:r>
              <a:rPr lang="en-US" altLang="zh-CN" dirty="0"/>
              <a:t>——</a:t>
            </a:r>
            <a:r>
              <a:rPr lang="zh-CN" altLang="en-US" dirty="0"/>
              <a:t>下一次就该试试给次小值乘以</a:t>
            </a:r>
            <a:r>
              <a:rPr lang="en-US" altLang="zh-CN" dirty="0"/>
              <a:t>2</a:t>
            </a:r>
            <a:r>
              <a:rPr lang="zh-CN" altLang="en-US" dirty="0"/>
              <a:t>了</a:t>
            </a:r>
            <a:endParaRPr lang="en-US" altLang="zh-CN" dirty="0"/>
          </a:p>
        </p:txBody>
      </p:sp>
    </p:spTree>
    <p:extLst>
      <p:ext uri="{BB962C8B-B14F-4D97-AF65-F5344CB8AC3E}">
        <p14:creationId xmlns:p14="http://schemas.microsoft.com/office/powerpoint/2010/main" val="1747202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5B244F-122C-99A3-E6F3-0905A60E0FA5}"/>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59F7D4D9-501C-59FD-A131-C2A356BB6709}"/>
              </a:ext>
            </a:extLst>
          </p:cNvPr>
          <p:cNvSpPr>
            <a:spLocks noGrp="1"/>
          </p:cNvSpPr>
          <p:nvPr>
            <p:ph idx="1"/>
          </p:nvPr>
        </p:nvSpPr>
        <p:spPr/>
        <p:txBody>
          <a:bodyPr/>
          <a:lstStyle/>
          <a:p>
            <a:r>
              <a:rPr lang="zh-CN" altLang="en-US" dirty="0"/>
              <a:t>次小值要乘以二，那就是最小值到次小值的区间一起乘以二</a:t>
            </a:r>
            <a:endParaRPr lang="en-US" altLang="zh-CN" dirty="0"/>
          </a:p>
          <a:p>
            <a:r>
              <a:rPr lang="zh-CN" altLang="en-US" dirty="0"/>
              <a:t>这个区间乘二了之后，最小值可能会变成第三小值，也可能是最小值</a:t>
            </a:r>
            <a:r>
              <a:rPr lang="en-US" altLang="zh-CN" dirty="0"/>
              <a:t>*2</a:t>
            </a:r>
            <a:r>
              <a:rPr lang="zh-CN" altLang="en-US" dirty="0"/>
              <a:t>，最大值有可能是原来的最大值，也有可能是这个区间的最大值</a:t>
            </a:r>
            <a:r>
              <a:rPr lang="en-US" altLang="zh-CN" dirty="0"/>
              <a:t>*2</a:t>
            </a:r>
          </a:p>
          <a:p>
            <a:endParaRPr lang="en-US" altLang="zh-CN" dirty="0"/>
          </a:p>
          <a:p>
            <a:r>
              <a:rPr lang="zh-CN" altLang="en-US" dirty="0"/>
              <a:t>说白了，极差应该是</a:t>
            </a:r>
            <a:br>
              <a:rPr lang="en-US" altLang="zh-CN" dirty="0"/>
            </a:br>
            <a:r>
              <a:rPr lang="zh-CN" altLang="en-US" dirty="0"/>
              <a:t>“乘以</a:t>
            </a:r>
            <a:r>
              <a:rPr lang="en-US" altLang="zh-CN" dirty="0"/>
              <a:t>2</a:t>
            </a:r>
            <a:r>
              <a:rPr lang="zh-CN" altLang="en-US" dirty="0"/>
              <a:t>的区间的最大值和剩下的最大值取最大”</a:t>
            </a:r>
            <a:r>
              <a:rPr lang="en-US" altLang="zh-CN" dirty="0"/>
              <a:t>—</a:t>
            </a:r>
            <a:r>
              <a:rPr lang="zh-CN" altLang="en-US" dirty="0"/>
              <a:t>“乘</a:t>
            </a:r>
            <a:r>
              <a:rPr lang="en-US" altLang="zh-CN" dirty="0"/>
              <a:t>2</a:t>
            </a:r>
            <a:r>
              <a:rPr lang="zh-CN" altLang="en-US" dirty="0"/>
              <a:t>区间的最小值和剩下的最小值取最小”</a:t>
            </a:r>
            <a:endParaRPr lang="en-US" altLang="zh-CN" dirty="0"/>
          </a:p>
          <a:p>
            <a:endParaRPr lang="zh-CN" altLang="en-US" dirty="0"/>
          </a:p>
        </p:txBody>
      </p:sp>
    </p:spTree>
    <p:extLst>
      <p:ext uri="{BB962C8B-B14F-4D97-AF65-F5344CB8AC3E}">
        <p14:creationId xmlns:p14="http://schemas.microsoft.com/office/powerpoint/2010/main" val="1393643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5C11E2-7460-771E-2B00-43D662970271}"/>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03BFCCE2-6322-FFCC-BA55-86F7E7134A54}"/>
              </a:ext>
            </a:extLst>
          </p:cNvPr>
          <p:cNvSpPr>
            <a:spLocks noGrp="1"/>
          </p:cNvSpPr>
          <p:nvPr>
            <p:ph idx="1"/>
          </p:nvPr>
        </p:nvSpPr>
        <p:spPr/>
        <p:txBody>
          <a:bodyPr/>
          <a:lstStyle/>
          <a:p>
            <a:r>
              <a:rPr lang="en-US" altLang="zh-CN" dirty="0" err="1"/>
              <a:t>Eg</a:t>
            </a:r>
            <a:r>
              <a:rPr lang="zh-CN" altLang="en-US" dirty="0"/>
              <a:t>：</a:t>
            </a:r>
            <a:endParaRPr lang="en-US" altLang="zh-CN" dirty="0"/>
          </a:p>
          <a:p>
            <a:r>
              <a:rPr lang="en-US" altLang="zh-CN" dirty="0"/>
              <a:t>  [1] [2]  [3]  [4] [5] [6] [7] [8] [9] [10] [11]</a:t>
            </a:r>
          </a:p>
          <a:p>
            <a:r>
              <a:rPr lang="en-US" altLang="zh-CN" dirty="0"/>
              <a:t>   4     7   20   3     8    5    7   6   14   35   22</a:t>
            </a:r>
          </a:p>
          <a:p>
            <a:endParaRPr lang="en-US" altLang="zh-CN" dirty="0"/>
          </a:p>
          <a:p>
            <a:endParaRPr lang="en-US" altLang="zh-CN" dirty="0"/>
          </a:p>
          <a:p>
            <a:r>
              <a:rPr lang="en-US" altLang="zh-CN" dirty="0"/>
              <a:t>*2</a:t>
            </a:r>
            <a:r>
              <a:rPr lang="zh-CN" altLang="en-US" dirty="0"/>
              <a:t>区间一点点扩大，每个数都只走了一遍</a:t>
            </a:r>
            <a:endParaRPr lang="en-US" altLang="zh-CN" dirty="0"/>
          </a:p>
          <a:p>
            <a:endParaRPr lang="zh-CN" altLang="en-US" dirty="0"/>
          </a:p>
        </p:txBody>
      </p:sp>
    </p:spTree>
    <p:extLst>
      <p:ext uri="{BB962C8B-B14F-4D97-AF65-F5344CB8AC3E}">
        <p14:creationId xmlns:p14="http://schemas.microsoft.com/office/powerpoint/2010/main" val="1955264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080ADC-20E9-8590-AAB3-7CEF5A301F38}"/>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4ED65B38-B334-FDA7-6D3B-6EC0EBB713F1}"/>
              </a:ext>
            </a:extLst>
          </p:cNvPr>
          <p:cNvSpPr>
            <a:spLocks noGrp="1"/>
          </p:cNvSpPr>
          <p:nvPr>
            <p:ph idx="1"/>
          </p:nvPr>
        </p:nvSpPr>
        <p:spPr/>
        <p:txBody>
          <a:bodyPr>
            <a:normAutofit lnSpcReduction="10000"/>
          </a:bodyPr>
          <a:lstStyle/>
          <a:p>
            <a:r>
              <a:rPr lang="zh-CN" altLang="en-US" dirty="0"/>
              <a:t>怎么维护</a:t>
            </a:r>
            <a:r>
              <a:rPr lang="en-US" altLang="zh-CN" dirty="0"/>
              <a:t>*2</a:t>
            </a:r>
            <a:r>
              <a:rPr lang="zh-CN" altLang="en-US" dirty="0"/>
              <a:t>区间的</a:t>
            </a:r>
            <a:r>
              <a:rPr lang="en-US" altLang="zh-CN" dirty="0"/>
              <a:t>max</a:t>
            </a:r>
            <a:r>
              <a:rPr lang="zh-CN" altLang="en-US" dirty="0"/>
              <a:t>，</a:t>
            </a:r>
            <a:r>
              <a:rPr lang="en-US" altLang="zh-CN" dirty="0"/>
              <a:t>min</a:t>
            </a:r>
            <a:r>
              <a:rPr lang="zh-CN" altLang="en-US" dirty="0"/>
              <a:t>和剩下区间的</a:t>
            </a:r>
            <a:r>
              <a:rPr lang="en-US" altLang="zh-CN" dirty="0"/>
              <a:t>max</a:t>
            </a:r>
            <a:r>
              <a:rPr lang="zh-CN" altLang="en-US" dirty="0"/>
              <a:t>，</a:t>
            </a:r>
            <a:r>
              <a:rPr lang="en-US" altLang="zh-CN" dirty="0"/>
              <a:t>min?</a:t>
            </a:r>
          </a:p>
          <a:p>
            <a:r>
              <a:rPr lang="zh-CN" altLang="en-US" dirty="0"/>
              <a:t>（线段树，</a:t>
            </a:r>
            <a:r>
              <a:rPr lang="en-US" altLang="zh-CN" dirty="0"/>
              <a:t>ST</a:t>
            </a:r>
            <a:r>
              <a:rPr lang="zh-CN" altLang="en-US" dirty="0"/>
              <a:t>表直接查）</a:t>
            </a:r>
            <a:endParaRPr lang="en-US" altLang="zh-CN" dirty="0"/>
          </a:p>
          <a:p>
            <a:r>
              <a:rPr lang="en-US" altLang="zh-CN" dirty="0"/>
              <a:t>*2</a:t>
            </a:r>
            <a:r>
              <a:rPr lang="zh-CN" altLang="en-US" dirty="0"/>
              <a:t>区间的</a:t>
            </a:r>
            <a:r>
              <a:rPr lang="en-US" altLang="zh-CN" dirty="0"/>
              <a:t>max</a:t>
            </a:r>
            <a:r>
              <a:rPr lang="zh-CN" altLang="en-US" dirty="0"/>
              <a:t>，</a:t>
            </a:r>
            <a:r>
              <a:rPr lang="en-US" altLang="zh-CN" dirty="0"/>
              <a:t>min——</a:t>
            </a:r>
            <a:r>
              <a:rPr lang="zh-CN" altLang="en-US" dirty="0"/>
              <a:t>区间扩大过程中维护两个变量就可以</a:t>
            </a:r>
            <a:endParaRPr lang="en-US" altLang="zh-CN" dirty="0"/>
          </a:p>
          <a:p>
            <a:r>
              <a:rPr lang="zh-CN" altLang="en-US" dirty="0"/>
              <a:t>剩下区间的</a:t>
            </a:r>
            <a:r>
              <a:rPr lang="en-US" altLang="zh-CN" dirty="0"/>
              <a:t>max——</a:t>
            </a:r>
            <a:r>
              <a:rPr lang="zh-CN" altLang="en-US" dirty="0"/>
              <a:t>就用原数组的</a:t>
            </a:r>
            <a:r>
              <a:rPr lang="en-US" altLang="zh-CN" dirty="0"/>
              <a:t>max</a:t>
            </a:r>
            <a:r>
              <a:rPr lang="zh-CN" altLang="en-US" dirty="0"/>
              <a:t>就好了，如果他被乘</a:t>
            </a:r>
            <a:r>
              <a:rPr lang="en-US" altLang="zh-CN" dirty="0"/>
              <a:t>2</a:t>
            </a:r>
            <a:r>
              <a:rPr lang="zh-CN" altLang="en-US" dirty="0"/>
              <a:t>了，那么</a:t>
            </a:r>
            <a:r>
              <a:rPr lang="en-US" altLang="zh-CN" dirty="0"/>
              <a:t>*2</a:t>
            </a:r>
            <a:r>
              <a:rPr lang="zh-CN" altLang="en-US" dirty="0"/>
              <a:t>区间的</a:t>
            </a:r>
            <a:r>
              <a:rPr lang="en-US" altLang="zh-CN" dirty="0"/>
              <a:t>max</a:t>
            </a:r>
            <a:r>
              <a:rPr lang="zh-CN" altLang="en-US" dirty="0"/>
              <a:t>才是答案，剩下区间真的最大值也不管用</a:t>
            </a:r>
            <a:endParaRPr lang="en-US" altLang="zh-CN" dirty="0"/>
          </a:p>
          <a:p>
            <a:r>
              <a:rPr lang="zh-CN" altLang="en-US" dirty="0"/>
              <a:t>剩下区间的</a:t>
            </a:r>
            <a:r>
              <a:rPr lang="en-US" altLang="zh-CN" dirty="0"/>
              <a:t>min</a:t>
            </a:r>
            <a:r>
              <a:rPr lang="zh-CN" altLang="en-US" dirty="0"/>
              <a:t>：</a:t>
            </a:r>
            <a:endParaRPr lang="en-US" altLang="zh-CN" dirty="0"/>
          </a:p>
          <a:p>
            <a:r>
              <a:rPr lang="en-US" altLang="zh-CN" dirty="0"/>
              <a:t>1.</a:t>
            </a:r>
            <a:r>
              <a:rPr lang="zh-CN" altLang="en-US" dirty="0"/>
              <a:t>对所有说从小到大排序，指针指向还没</a:t>
            </a:r>
            <a:r>
              <a:rPr lang="en-US" altLang="zh-CN" dirty="0"/>
              <a:t>*2</a:t>
            </a:r>
            <a:r>
              <a:rPr lang="zh-CN" altLang="en-US" dirty="0"/>
              <a:t>的最小数</a:t>
            </a:r>
            <a:r>
              <a:rPr lang="en-US" altLang="zh-CN" dirty="0"/>
              <a:t>——</a:t>
            </a:r>
            <a:r>
              <a:rPr lang="zh-CN" altLang="en-US" dirty="0"/>
              <a:t>如果指向的数在</a:t>
            </a:r>
            <a:r>
              <a:rPr lang="en-US" altLang="zh-CN" dirty="0"/>
              <a:t>*2</a:t>
            </a:r>
            <a:r>
              <a:rPr lang="zh-CN" altLang="en-US" dirty="0"/>
              <a:t>区间中，指针</a:t>
            </a:r>
            <a:r>
              <a:rPr lang="en-US" altLang="zh-CN" dirty="0"/>
              <a:t>++</a:t>
            </a:r>
          </a:p>
          <a:p>
            <a:r>
              <a:rPr lang="en-US" altLang="zh-CN" dirty="0"/>
              <a:t>2.</a:t>
            </a:r>
            <a:r>
              <a:rPr lang="zh-CN" altLang="en-US" dirty="0"/>
              <a:t>开个容器记录还没被乘二的数</a:t>
            </a:r>
            <a:r>
              <a:rPr lang="en-US" altLang="zh-CN" dirty="0"/>
              <a:t>——</a:t>
            </a:r>
            <a:r>
              <a:rPr lang="zh-CN" altLang="en-US" dirty="0"/>
              <a:t>需求：求最小值，删除指定的数，有重复值</a:t>
            </a:r>
            <a:r>
              <a:rPr lang="en-US" altLang="zh-CN" dirty="0"/>
              <a:t>——multiset </a:t>
            </a:r>
          </a:p>
        </p:txBody>
      </p:sp>
    </p:spTree>
    <p:extLst>
      <p:ext uri="{BB962C8B-B14F-4D97-AF65-F5344CB8AC3E}">
        <p14:creationId xmlns:p14="http://schemas.microsoft.com/office/powerpoint/2010/main" val="197102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894B90-2CB1-B80C-DF1A-F6ACCE696187}"/>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588C484A-1117-29F0-E98C-0E4021E4FD04}"/>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E0797C37-20ED-2DB1-DD5B-B2E2D8B20707}"/>
              </a:ext>
            </a:extLst>
          </p:cNvPr>
          <p:cNvPicPr>
            <a:picLocks noChangeAspect="1"/>
          </p:cNvPicPr>
          <p:nvPr/>
        </p:nvPicPr>
        <p:blipFill>
          <a:blip r:embed="rId2"/>
          <a:stretch>
            <a:fillRect/>
          </a:stretch>
        </p:blipFill>
        <p:spPr>
          <a:xfrm rot="16200000">
            <a:off x="-307756" y="1145956"/>
            <a:ext cx="6851211" cy="4559300"/>
          </a:xfrm>
          <a:prstGeom prst="rect">
            <a:avLst/>
          </a:prstGeom>
        </p:spPr>
      </p:pic>
      <p:pic>
        <p:nvPicPr>
          <p:cNvPr id="7" name="图片 6">
            <a:extLst>
              <a:ext uri="{FF2B5EF4-FFF2-40B4-BE49-F238E27FC236}">
                <a16:creationId xmlns:a16="http://schemas.microsoft.com/office/drawing/2014/main" id="{25D33989-1C01-EDC6-E954-7FC1F7E5E226}"/>
              </a:ext>
            </a:extLst>
          </p:cNvPr>
          <p:cNvPicPr>
            <a:picLocks noChangeAspect="1"/>
          </p:cNvPicPr>
          <p:nvPr/>
        </p:nvPicPr>
        <p:blipFill>
          <a:blip r:embed="rId3"/>
          <a:stretch>
            <a:fillRect/>
          </a:stretch>
        </p:blipFill>
        <p:spPr>
          <a:xfrm rot="16200000">
            <a:off x="5238436" y="787870"/>
            <a:ext cx="6274427" cy="5428937"/>
          </a:xfrm>
          <a:prstGeom prst="rect">
            <a:avLst/>
          </a:prstGeom>
        </p:spPr>
      </p:pic>
    </p:spTree>
    <p:extLst>
      <p:ext uri="{BB962C8B-B14F-4D97-AF65-F5344CB8AC3E}">
        <p14:creationId xmlns:p14="http://schemas.microsoft.com/office/powerpoint/2010/main" val="1546951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FA56A8-EC19-9291-C39D-4754AD2C616C}"/>
              </a:ext>
            </a:extLst>
          </p:cNvPr>
          <p:cNvSpPr>
            <a:spLocks noGrp="1"/>
          </p:cNvSpPr>
          <p:nvPr>
            <p:ph type="title"/>
          </p:nvPr>
        </p:nvSpPr>
        <p:spPr/>
        <p:txBody>
          <a:bodyPr/>
          <a:lstStyle/>
          <a:p>
            <a:r>
              <a:rPr lang="en-US" altLang="zh-CN" dirty="0"/>
              <a:t>D-</a:t>
            </a:r>
            <a:r>
              <a:rPr lang="zh-CN" altLang="en-US" b="0" i="0" dirty="0">
                <a:solidFill>
                  <a:srgbClr val="FFFFFF"/>
                </a:solidFill>
                <a:effectLst/>
                <a:latin typeface="system"/>
              </a:rPr>
              <a:t>双生双宿之决</a:t>
            </a:r>
            <a:endParaRPr lang="zh-CN" altLang="en-US" dirty="0"/>
          </a:p>
        </p:txBody>
      </p:sp>
      <p:sp>
        <p:nvSpPr>
          <p:cNvPr id="3" name="内容占位符 2">
            <a:extLst>
              <a:ext uri="{FF2B5EF4-FFF2-40B4-BE49-F238E27FC236}">
                <a16:creationId xmlns:a16="http://schemas.microsoft.com/office/drawing/2014/main" id="{D6511C9F-30F0-1C2E-C7C5-BAAE0ADA4FBD}"/>
              </a:ext>
            </a:extLst>
          </p:cNvPr>
          <p:cNvSpPr>
            <a:spLocks noGrp="1"/>
          </p:cNvSpPr>
          <p:nvPr>
            <p:ph idx="1"/>
          </p:nvPr>
        </p:nvSpPr>
        <p:spPr/>
        <p:txBody>
          <a:bodyPr/>
          <a:lstStyle/>
          <a:p>
            <a:r>
              <a:rPr lang="zh-CN" altLang="en-US" dirty="0"/>
              <a:t>小红定义一个数组是“双生数组”，当且仅当该数组大小为偶数，数组的元素种类恰好为 </a:t>
            </a:r>
            <a:r>
              <a:rPr lang="en-US" altLang="zh-CN" dirty="0"/>
              <a:t>2</a:t>
            </a:r>
            <a:r>
              <a:rPr lang="zh-CN" altLang="en-US" dirty="0"/>
              <a:t>种，且这两种元素的出现次数相同。例如 </a:t>
            </a:r>
            <a:r>
              <a:rPr lang="en-US" altLang="zh-CN" dirty="0"/>
              <a:t>{1,1,4,4,1,4}</a:t>
            </a:r>
            <a:r>
              <a:rPr lang="zh-CN" altLang="en-US" dirty="0"/>
              <a:t>是双生数组。</a:t>
            </a:r>
          </a:p>
          <a:p>
            <a:r>
              <a:rPr lang="zh-CN" altLang="en-US" dirty="0"/>
              <a:t>现在小红拿到了一个数组，她希望你判断该数组是不是双生数组。</a:t>
            </a:r>
          </a:p>
          <a:p>
            <a:endParaRPr lang="zh-CN" altLang="en-US" dirty="0"/>
          </a:p>
          <a:p>
            <a:endParaRPr lang="zh-CN" altLang="en-US" dirty="0"/>
          </a:p>
        </p:txBody>
      </p:sp>
    </p:spTree>
    <p:extLst>
      <p:ext uri="{BB962C8B-B14F-4D97-AF65-F5344CB8AC3E}">
        <p14:creationId xmlns:p14="http://schemas.microsoft.com/office/powerpoint/2010/main" val="8252614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补充知识：双指针 </a:t>
            </a:r>
            <a:br>
              <a:rPr lang="en-US" altLang="zh-CN" dirty="0"/>
            </a:br>
            <a:r>
              <a:rPr lang="en-US" altLang="zh-CN" dirty="0"/>
              <a:t>NC1014 </a:t>
            </a:r>
            <a:r>
              <a:rPr lang="en-US" altLang="zh-CN" b="0" i="0" dirty="0">
                <a:solidFill>
                  <a:srgbClr val="FFFFFF"/>
                </a:solidFill>
                <a:effectLst/>
                <a:latin typeface="system"/>
              </a:rPr>
              <a:t>【</a:t>
            </a:r>
            <a:r>
              <a:rPr lang="zh-CN" altLang="en-US" b="0" i="0" dirty="0">
                <a:solidFill>
                  <a:srgbClr val="FFFFFF"/>
                </a:solidFill>
                <a:effectLst/>
                <a:latin typeface="system"/>
              </a:rPr>
              <a:t>模板</a:t>
            </a:r>
            <a:r>
              <a:rPr lang="en-US" altLang="zh-CN" b="0" i="0" dirty="0">
                <a:solidFill>
                  <a:srgbClr val="FFFFFF"/>
                </a:solidFill>
                <a:effectLst/>
                <a:latin typeface="system"/>
              </a:rPr>
              <a:t>】</a:t>
            </a:r>
            <a:r>
              <a:rPr lang="zh-CN" altLang="en-US" b="0" i="0" dirty="0">
                <a:solidFill>
                  <a:srgbClr val="FFFFFF"/>
                </a:solidFill>
                <a:effectLst/>
                <a:latin typeface="system"/>
              </a:rPr>
              <a:t>双指针</a:t>
            </a:r>
            <a:endParaRPr lang="zh-CN" altLang="en-US" dirty="0"/>
          </a:p>
        </p:txBody>
      </p:sp>
      <p:sp>
        <p:nvSpPr>
          <p:cNvPr id="3" name="内容占位符 2"/>
          <p:cNvSpPr>
            <a:spLocks noGrp="1"/>
          </p:cNvSpPr>
          <p:nvPr>
            <p:ph idx="1"/>
          </p:nvPr>
        </p:nvSpPr>
        <p:spPr/>
        <p:txBody>
          <a:bodyPr>
            <a:normAutofit/>
          </a:bodyPr>
          <a:lstStyle/>
          <a:p>
            <a:r>
              <a:rPr lang="zh-CN" altLang="en-US" dirty="0">
                <a:effectLst/>
              </a:rPr>
              <a:t>对于给定的长度为 </a:t>
            </a:r>
            <a:r>
              <a:rPr lang="en-US" altLang="zh-CN" dirty="0"/>
              <a:t>n</a:t>
            </a:r>
            <a:r>
              <a:rPr lang="zh-CN" altLang="en-US" dirty="0">
                <a:effectLst/>
              </a:rPr>
              <a:t> 的数组 </a:t>
            </a:r>
            <a:r>
              <a:rPr lang="en-US" altLang="zh-CN" dirty="0"/>
              <a:t>{a1,a2,…,an}</a:t>
            </a:r>
            <a:r>
              <a:rPr lang="zh-CN" altLang="en-US" dirty="0">
                <a:effectLst/>
              </a:rPr>
              <a:t>，找出最长的区间，满足区间中元素两两不同。</a:t>
            </a:r>
            <a:endParaRPr lang="zh-CN" altLang="en-US" dirty="0"/>
          </a:p>
        </p:txBody>
      </p:sp>
      <p:sp>
        <p:nvSpPr>
          <p:cNvPr id="5" name="文本框 4">
            <a:extLst>
              <a:ext uri="{FF2B5EF4-FFF2-40B4-BE49-F238E27FC236}">
                <a16:creationId xmlns:a16="http://schemas.microsoft.com/office/drawing/2014/main" id="{294BE15F-EFB2-E737-5209-6ECC1650D703}"/>
              </a:ext>
            </a:extLst>
          </p:cNvPr>
          <p:cNvSpPr txBox="1"/>
          <p:nvPr/>
        </p:nvSpPr>
        <p:spPr>
          <a:xfrm>
            <a:off x="838200" y="5947907"/>
            <a:ext cx="6097978" cy="369332"/>
          </a:xfrm>
          <a:prstGeom prst="rect">
            <a:avLst/>
          </a:prstGeom>
          <a:noFill/>
        </p:spPr>
        <p:txBody>
          <a:bodyPr wrap="square">
            <a:spAutoFit/>
          </a:bodyPr>
          <a:lstStyle/>
          <a:p>
            <a:r>
              <a:rPr lang="zh-CN" altLang="en-US" dirty="0">
                <a:solidFill>
                  <a:srgbClr val="FF0000"/>
                </a:solidFill>
              </a:rPr>
              <a:t>https://ac.nowcoder.com/acm/contest/20960/1014</a:t>
            </a:r>
          </a:p>
        </p:txBody>
      </p:sp>
    </p:spTree>
    <p:extLst>
      <p:ext uri="{BB962C8B-B14F-4D97-AF65-F5344CB8AC3E}">
        <p14:creationId xmlns:p14="http://schemas.microsoft.com/office/powerpoint/2010/main" val="24216562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5CF6D5-F777-4191-A963-D4214E853C4D}"/>
              </a:ext>
            </a:extLst>
          </p:cNvPr>
          <p:cNvSpPr>
            <a:spLocks noGrp="1"/>
          </p:cNvSpPr>
          <p:nvPr>
            <p:ph type="title"/>
          </p:nvPr>
        </p:nvSpPr>
        <p:spPr/>
        <p:txBody>
          <a:bodyPr/>
          <a:lstStyle/>
          <a:p>
            <a:r>
              <a:rPr lang="zh-CN" altLang="en-US" dirty="0"/>
              <a:t>例：</a:t>
            </a:r>
            <a:r>
              <a:rPr lang="en-US" altLang="zh-CN" dirty="0"/>
              <a:t>NC18386 </a:t>
            </a:r>
            <a:r>
              <a:rPr lang="zh-CN" altLang="en-US" dirty="0"/>
              <a:t>字符串</a:t>
            </a:r>
          </a:p>
        </p:txBody>
      </p:sp>
      <p:sp>
        <p:nvSpPr>
          <p:cNvPr id="3" name="内容占位符 2">
            <a:extLst>
              <a:ext uri="{FF2B5EF4-FFF2-40B4-BE49-F238E27FC236}">
                <a16:creationId xmlns:a16="http://schemas.microsoft.com/office/drawing/2014/main" id="{180F6416-8FF7-4725-8AAF-78921D07F245}"/>
              </a:ext>
            </a:extLst>
          </p:cNvPr>
          <p:cNvSpPr>
            <a:spLocks noGrp="1"/>
          </p:cNvSpPr>
          <p:nvPr>
            <p:ph idx="1"/>
          </p:nvPr>
        </p:nvSpPr>
        <p:spPr/>
        <p:txBody>
          <a:bodyPr/>
          <a:lstStyle/>
          <a:p>
            <a:r>
              <a:rPr lang="zh-CN" altLang="en-US" dirty="0"/>
              <a:t>小</a:t>
            </a:r>
            <a:r>
              <a:rPr lang="en-US" altLang="zh-CN" dirty="0"/>
              <a:t>N</a:t>
            </a:r>
            <a:r>
              <a:rPr lang="zh-CN" altLang="en-US" dirty="0"/>
              <a:t>现在有一个字符串</a:t>
            </a:r>
            <a:r>
              <a:rPr lang="en-US" altLang="zh-CN" dirty="0"/>
              <a:t>S</a:t>
            </a:r>
            <a:r>
              <a:rPr lang="zh-CN" altLang="en-US" dirty="0"/>
              <a:t>。他把这这个字符串的所有子串都挑了出来。一个</a:t>
            </a:r>
            <a:r>
              <a:rPr lang="en-US" altLang="zh-CN" dirty="0"/>
              <a:t>S</a:t>
            </a:r>
            <a:r>
              <a:rPr lang="zh-CN" altLang="en-US" dirty="0"/>
              <a:t>的子串</a:t>
            </a:r>
            <a:r>
              <a:rPr lang="en-US" altLang="zh-CN" dirty="0"/>
              <a:t>T</a:t>
            </a:r>
            <a:r>
              <a:rPr lang="zh-CN" altLang="en-US" dirty="0"/>
              <a:t>是合法的，当且仅当</a:t>
            </a:r>
            <a:r>
              <a:rPr lang="en-US" altLang="zh-CN" dirty="0"/>
              <a:t>T</a:t>
            </a:r>
            <a:r>
              <a:rPr lang="zh-CN" altLang="en-US" dirty="0"/>
              <a:t>中包含了所有的小写字母。小</a:t>
            </a:r>
            <a:r>
              <a:rPr lang="en-US" altLang="zh-CN" dirty="0"/>
              <a:t>N</a:t>
            </a:r>
            <a:r>
              <a:rPr lang="zh-CN" altLang="en-US" dirty="0"/>
              <a:t>希望知道所有的合法的</a:t>
            </a:r>
            <a:r>
              <a:rPr lang="en-US" altLang="zh-CN" dirty="0"/>
              <a:t>S</a:t>
            </a:r>
            <a:r>
              <a:rPr lang="zh-CN" altLang="en-US" dirty="0"/>
              <a:t>的子串中，长度最短是多少。</a:t>
            </a:r>
            <a:endParaRPr lang="en-US" altLang="zh-CN" dirty="0"/>
          </a:p>
          <a:p>
            <a:r>
              <a:rPr lang="zh-CN" altLang="en-US" dirty="0"/>
              <a:t>只包含小写字母。</a:t>
            </a:r>
            <a:r>
              <a:rPr lang="en-US" altLang="zh-CN" dirty="0"/>
              <a:t>S</a:t>
            </a:r>
            <a:r>
              <a:rPr lang="zh-CN" altLang="en-US" dirty="0"/>
              <a:t>的长度不超过</a:t>
            </a:r>
            <a:r>
              <a:rPr lang="en-US" altLang="zh-CN" dirty="0"/>
              <a:t>10^6.</a:t>
            </a:r>
            <a:endParaRPr lang="zh-CN" altLang="en-US" dirty="0"/>
          </a:p>
        </p:txBody>
      </p:sp>
    </p:spTree>
    <p:extLst>
      <p:ext uri="{BB962C8B-B14F-4D97-AF65-F5344CB8AC3E}">
        <p14:creationId xmlns:p14="http://schemas.microsoft.com/office/powerpoint/2010/main" val="38247064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F055D0-9BE3-8C79-71A8-95A3CC92BBE3}"/>
              </a:ext>
            </a:extLst>
          </p:cNvPr>
          <p:cNvSpPr>
            <a:spLocks noGrp="1"/>
          </p:cNvSpPr>
          <p:nvPr>
            <p:ph type="title"/>
          </p:nvPr>
        </p:nvSpPr>
        <p:spPr/>
        <p:txBody>
          <a:bodyPr/>
          <a:lstStyle/>
          <a:p>
            <a:r>
              <a:rPr lang="zh-CN" altLang="en-US" dirty="0"/>
              <a:t>补充知识：前缀和、差分</a:t>
            </a:r>
          </a:p>
        </p:txBody>
      </p:sp>
      <p:sp>
        <p:nvSpPr>
          <p:cNvPr id="3" name="内容占位符 2">
            <a:extLst>
              <a:ext uri="{FF2B5EF4-FFF2-40B4-BE49-F238E27FC236}">
                <a16:creationId xmlns:a16="http://schemas.microsoft.com/office/drawing/2014/main" id="{D6B1B7F3-D674-8897-A363-1B95FB2FCA06}"/>
              </a:ext>
            </a:extLst>
          </p:cNvPr>
          <p:cNvSpPr>
            <a:spLocks noGrp="1"/>
          </p:cNvSpPr>
          <p:nvPr>
            <p:ph idx="1"/>
          </p:nvPr>
        </p:nvSpPr>
        <p:spPr/>
        <p:txBody>
          <a:bodyPr/>
          <a:lstStyle/>
          <a:p>
            <a:r>
              <a:rPr lang="zh-CN" altLang="en-US" sz="2800" dirty="0"/>
              <a:t>给你一个数列</a:t>
            </a:r>
            <a:r>
              <a:rPr lang="en-US" altLang="zh-CN" sz="2800" dirty="0"/>
              <a:t>{an}</a:t>
            </a:r>
            <a:r>
              <a:rPr lang="zh-CN" altLang="en-US" sz="2800" dirty="0"/>
              <a:t>（</a:t>
            </a:r>
            <a:r>
              <a:rPr lang="en-US" altLang="zh-CN" sz="2800" dirty="0"/>
              <a:t>1≤n≤100000</a:t>
            </a:r>
            <a:r>
              <a:rPr lang="zh-CN" altLang="en-US" sz="2800" dirty="0"/>
              <a:t>），有</a:t>
            </a:r>
            <a:r>
              <a:rPr lang="en-US" altLang="zh-CN" sz="2800" dirty="0"/>
              <a:t>q</a:t>
            </a:r>
            <a:r>
              <a:rPr lang="zh-CN" altLang="en-US" sz="2800" dirty="0"/>
              <a:t>（</a:t>
            </a:r>
            <a:r>
              <a:rPr lang="en-US" altLang="zh-CN" sz="2800" dirty="0"/>
              <a:t>1≤q≤100000</a:t>
            </a:r>
            <a:r>
              <a:rPr lang="zh-CN" altLang="en-US" sz="2800" dirty="0"/>
              <a:t>）次询问，每次询问数列的第</a:t>
            </a:r>
            <a:r>
              <a:rPr lang="en-US" altLang="zh-CN" sz="2800" dirty="0"/>
              <a:t>li</a:t>
            </a:r>
            <a:r>
              <a:rPr lang="zh-CN" altLang="en-US" sz="2800" dirty="0"/>
              <a:t>个元素到第</a:t>
            </a:r>
            <a:r>
              <a:rPr lang="en-US" altLang="zh-CN" sz="2800" dirty="0" err="1"/>
              <a:t>ri</a:t>
            </a:r>
            <a:r>
              <a:rPr lang="zh-CN" altLang="en-US" sz="2800" dirty="0"/>
              <a:t>个元素的和。</a:t>
            </a:r>
          </a:p>
          <a:p>
            <a:endParaRPr lang="zh-CN" altLang="en-US" dirty="0"/>
          </a:p>
        </p:txBody>
      </p:sp>
    </p:spTree>
    <p:extLst>
      <p:ext uri="{BB962C8B-B14F-4D97-AF65-F5344CB8AC3E}">
        <p14:creationId xmlns:p14="http://schemas.microsoft.com/office/powerpoint/2010/main" val="40268687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8E6C0B-19C9-A0BC-D3EC-7BE49D30F9AB}"/>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8B464B20-F5B1-996B-FF7A-A00B1D5DA585}"/>
              </a:ext>
            </a:extLst>
          </p:cNvPr>
          <p:cNvSpPr>
            <a:spLocks noGrp="1"/>
          </p:cNvSpPr>
          <p:nvPr>
            <p:ph idx="1"/>
          </p:nvPr>
        </p:nvSpPr>
        <p:spPr/>
        <p:txBody>
          <a:bodyPr/>
          <a:lstStyle/>
          <a:p>
            <a:r>
              <a:rPr lang="en-US" altLang="zh-CN" dirty="0"/>
              <a:t>——</a:t>
            </a:r>
            <a:r>
              <a:rPr lang="zh-CN" altLang="en-US" dirty="0"/>
              <a:t>将对区间的查询变为对区间端点的查询</a:t>
            </a:r>
            <a:endParaRPr lang="en-US" altLang="zh-CN" dirty="0"/>
          </a:p>
          <a:p>
            <a:r>
              <a:rPr lang="zh-CN" altLang="en-US" dirty="0"/>
              <a:t>用</a:t>
            </a:r>
            <a:r>
              <a:rPr lang="en-US" altLang="zh-CN" b="1" dirty="0">
                <a:solidFill>
                  <a:srgbClr val="FF0000"/>
                </a:solidFill>
              </a:rPr>
              <a:t>sum[</a:t>
            </a:r>
            <a:r>
              <a:rPr lang="en-US" altLang="zh-CN" b="1" dirty="0" err="1">
                <a:solidFill>
                  <a:srgbClr val="FF0000"/>
                </a:solidFill>
              </a:rPr>
              <a:t>i</a:t>
            </a:r>
            <a:r>
              <a:rPr lang="en-US" altLang="zh-CN" b="1" dirty="0">
                <a:solidFill>
                  <a:srgbClr val="FF0000"/>
                </a:solidFill>
              </a:rPr>
              <a:t>]</a:t>
            </a:r>
            <a:r>
              <a:rPr lang="zh-CN" altLang="en-US" b="1" dirty="0">
                <a:solidFill>
                  <a:srgbClr val="FF0000"/>
                </a:solidFill>
              </a:rPr>
              <a:t>存储前</a:t>
            </a:r>
            <a:r>
              <a:rPr lang="en-US" altLang="zh-CN" b="1" dirty="0" err="1">
                <a:solidFill>
                  <a:srgbClr val="FF0000"/>
                </a:solidFill>
              </a:rPr>
              <a:t>i</a:t>
            </a:r>
            <a:r>
              <a:rPr lang="zh-CN" altLang="en-US" b="1" dirty="0">
                <a:solidFill>
                  <a:srgbClr val="FF0000"/>
                </a:solidFill>
              </a:rPr>
              <a:t>个数的和</a:t>
            </a:r>
            <a:r>
              <a:rPr lang="zh-CN" altLang="en-US" dirty="0"/>
              <a:t>，那么</a:t>
            </a:r>
            <a:r>
              <a:rPr lang="en-US" altLang="zh-CN" dirty="0"/>
              <a:t>sum[</a:t>
            </a:r>
            <a:r>
              <a:rPr lang="en-US" altLang="zh-CN" dirty="0" err="1"/>
              <a:t>i</a:t>
            </a:r>
            <a:r>
              <a:rPr lang="en-US" altLang="zh-CN" dirty="0"/>
              <a:t>] = sum[i-1] + a[</a:t>
            </a:r>
            <a:r>
              <a:rPr lang="en-US" altLang="zh-CN" dirty="0" err="1"/>
              <a:t>i</a:t>
            </a:r>
            <a:r>
              <a:rPr lang="en-US" altLang="zh-CN" dirty="0"/>
              <a:t>]</a:t>
            </a:r>
            <a:r>
              <a:rPr lang="zh-CN" altLang="en-US" dirty="0"/>
              <a:t>，当我们要查询第</a:t>
            </a:r>
            <a:r>
              <a:rPr lang="en-US" altLang="zh-CN" dirty="0"/>
              <a:t>li</a:t>
            </a:r>
            <a:r>
              <a:rPr lang="zh-CN" altLang="en-US" dirty="0"/>
              <a:t>个元素到第</a:t>
            </a:r>
            <a:r>
              <a:rPr lang="en-US" altLang="zh-CN" dirty="0" err="1"/>
              <a:t>ri</a:t>
            </a:r>
            <a:r>
              <a:rPr lang="zh-CN" altLang="en-US" dirty="0"/>
              <a:t>个元素的和时，用</a:t>
            </a:r>
            <a:r>
              <a:rPr lang="en-US" altLang="zh-CN" dirty="0"/>
              <a:t>sum[</a:t>
            </a:r>
            <a:r>
              <a:rPr lang="en-US" altLang="zh-CN" dirty="0" err="1"/>
              <a:t>ri</a:t>
            </a:r>
            <a:r>
              <a:rPr lang="en-US" altLang="zh-CN" dirty="0"/>
              <a:t>] - sum[li-1]</a:t>
            </a:r>
            <a:r>
              <a:rPr lang="zh-CN" altLang="en-US" dirty="0"/>
              <a:t>即可。</a:t>
            </a:r>
          </a:p>
          <a:p>
            <a:r>
              <a:rPr lang="zh-CN" altLang="en-US" dirty="0"/>
              <a:t>这样单次查询的复杂度是</a:t>
            </a:r>
            <a:r>
              <a:rPr lang="en-US" altLang="zh-CN" dirty="0"/>
              <a:t>O(1)</a:t>
            </a:r>
            <a:r>
              <a:rPr lang="zh-CN" altLang="en-US" dirty="0"/>
              <a:t>的，总复杂度是</a:t>
            </a:r>
            <a:r>
              <a:rPr lang="en-US" altLang="zh-CN" dirty="0"/>
              <a:t>O(</a:t>
            </a:r>
            <a:r>
              <a:rPr lang="en-US" altLang="zh-CN" dirty="0" err="1"/>
              <a:t>n+q</a:t>
            </a:r>
            <a:r>
              <a:rPr lang="en-US" altLang="zh-CN" dirty="0"/>
              <a:t>)</a:t>
            </a:r>
            <a:r>
              <a:rPr lang="zh-CN" altLang="en-US" dirty="0"/>
              <a:t>的。</a:t>
            </a:r>
          </a:p>
          <a:p>
            <a:endParaRPr lang="zh-CN" altLang="en-US" dirty="0"/>
          </a:p>
        </p:txBody>
      </p:sp>
    </p:spTree>
    <p:extLst>
      <p:ext uri="{BB962C8B-B14F-4D97-AF65-F5344CB8AC3E}">
        <p14:creationId xmlns:p14="http://schemas.microsoft.com/office/powerpoint/2010/main" val="791344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886275-42DF-816A-85C4-1D8297D9BDE8}"/>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4E080F05-906B-99DA-570F-B99E7BE26846}"/>
              </a:ext>
            </a:extLst>
          </p:cNvPr>
          <p:cNvSpPr>
            <a:spLocks noGrp="1"/>
          </p:cNvSpPr>
          <p:nvPr>
            <p:ph idx="1"/>
          </p:nvPr>
        </p:nvSpPr>
        <p:spPr/>
        <p:txBody>
          <a:bodyPr/>
          <a:lstStyle/>
          <a:p>
            <a:r>
              <a:rPr lang="zh-CN" altLang="en-US" dirty="0"/>
              <a:t>给你一个数列</a:t>
            </a:r>
            <a:r>
              <a:rPr lang="en-US" altLang="zh-CN" dirty="0"/>
              <a:t>{an}</a:t>
            </a:r>
            <a:r>
              <a:rPr lang="zh-CN" altLang="en-US" dirty="0"/>
              <a:t>（</a:t>
            </a:r>
            <a:r>
              <a:rPr lang="en-US" altLang="zh-CN" dirty="0"/>
              <a:t>1≤n≤100000</a:t>
            </a:r>
            <a:r>
              <a:rPr lang="zh-CN" altLang="en-US" dirty="0"/>
              <a:t>），有</a:t>
            </a:r>
            <a:r>
              <a:rPr lang="en-US" altLang="zh-CN" dirty="0"/>
              <a:t>q</a:t>
            </a:r>
            <a:r>
              <a:rPr lang="zh-CN" altLang="en-US" dirty="0"/>
              <a:t>（</a:t>
            </a:r>
            <a:r>
              <a:rPr lang="en-US" altLang="zh-CN" dirty="0"/>
              <a:t>1≤q≤100000</a:t>
            </a:r>
            <a:r>
              <a:rPr lang="zh-CN" altLang="en-US" dirty="0"/>
              <a:t>）次修改，每次把数列中的第</a:t>
            </a:r>
            <a:r>
              <a:rPr lang="en-US" altLang="zh-CN" dirty="0"/>
              <a:t>li</a:t>
            </a:r>
            <a:r>
              <a:rPr lang="zh-CN" altLang="en-US" dirty="0"/>
              <a:t>到第</a:t>
            </a:r>
            <a:r>
              <a:rPr lang="en-US" altLang="zh-CN" dirty="0" err="1"/>
              <a:t>ri</a:t>
            </a:r>
            <a:r>
              <a:rPr lang="zh-CN" altLang="en-US" dirty="0"/>
              <a:t>的每个元素都加上一个值</a:t>
            </a:r>
            <a:r>
              <a:rPr lang="en-US" altLang="zh-CN" dirty="0"/>
              <a:t>ki</a:t>
            </a:r>
            <a:r>
              <a:rPr lang="zh-CN" altLang="en-US" dirty="0"/>
              <a:t>，求所有的修改之后每个数的值。</a:t>
            </a:r>
          </a:p>
          <a:p>
            <a:endParaRPr lang="zh-CN" altLang="en-US" dirty="0"/>
          </a:p>
        </p:txBody>
      </p:sp>
    </p:spTree>
    <p:extLst>
      <p:ext uri="{BB962C8B-B14F-4D97-AF65-F5344CB8AC3E}">
        <p14:creationId xmlns:p14="http://schemas.microsoft.com/office/powerpoint/2010/main" val="10005141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5E5BB4-5795-F9C7-E73F-48F49233137B}"/>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3EAA4244-21AB-6619-B1E9-0F0787DA4AC5}"/>
              </a:ext>
            </a:extLst>
          </p:cNvPr>
          <p:cNvSpPr>
            <a:spLocks noGrp="1"/>
          </p:cNvSpPr>
          <p:nvPr>
            <p:ph idx="1"/>
          </p:nvPr>
        </p:nvSpPr>
        <p:spPr/>
        <p:txBody>
          <a:bodyPr/>
          <a:lstStyle/>
          <a:p>
            <a:r>
              <a:rPr lang="en-US" altLang="zh-CN" dirty="0"/>
              <a:t>——</a:t>
            </a:r>
            <a:r>
              <a:rPr lang="zh-CN" altLang="en-US" dirty="0"/>
              <a:t>将对区间的修改变为对区间端点的修改</a:t>
            </a:r>
            <a:endParaRPr lang="en-US" altLang="zh-CN" dirty="0"/>
          </a:p>
          <a:p>
            <a:r>
              <a:rPr lang="zh-CN" altLang="en-US" dirty="0">
                <a:solidFill>
                  <a:srgbClr val="FF0000"/>
                </a:solidFill>
              </a:rPr>
              <a:t>考虑在区间加的过程中有什么值是在区间端点处发生了变化而区间内是没有变化的</a:t>
            </a:r>
            <a:endParaRPr lang="en-US" altLang="zh-CN" dirty="0">
              <a:solidFill>
                <a:srgbClr val="FF0000"/>
              </a:solidFill>
            </a:endParaRPr>
          </a:p>
          <a:p>
            <a:endParaRPr lang="zh-CN" altLang="en-US" dirty="0"/>
          </a:p>
        </p:txBody>
      </p:sp>
    </p:spTree>
    <p:extLst>
      <p:ext uri="{BB962C8B-B14F-4D97-AF65-F5344CB8AC3E}">
        <p14:creationId xmlns:p14="http://schemas.microsoft.com/office/powerpoint/2010/main" val="24275738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DED074-BF4B-14D8-41F2-0DFF4AA17B5C}"/>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B565ADD1-F04A-C8B0-1AC1-789D673CA0B1}"/>
              </a:ext>
            </a:extLst>
          </p:cNvPr>
          <p:cNvSpPr>
            <a:spLocks noGrp="1"/>
          </p:cNvSpPr>
          <p:nvPr>
            <p:ph idx="1"/>
          </p:nvPr>
        </p:nvSpPr>
        <p:spPr/>
        <p:txBody>
          <a:bodyPr/>
          <a:lstStyle/>
          <a:p>
            <a:r>
              <a:rPr lang="zh-CN" altLang="en-US" sz="2800" dirty="0"/>
              <a:t>用数组</a:t>
            </a:r>
            <a:r>
              <a:rPr lang="en-US" altLang="zh-CN" sz="2800" b="1" dirty="0">
                <a:solidFill>
                  <a:srgbClr val="FF0000"/>
                </a:solidFill>
              </a:rPr>
              <a:t>delta[</a:t>
            </a:r>
            <a:r>
              <a:rPr lang="en-US" altLang="zh-CN" sz="2800" b="1" dirty="0" err="1">
                <a:solidFill>
                  <a:srgbClr val="FF0000"/>
                </a:solidFill>
              </a:rPr>
              <a:t>i</a:t>
            </a:r>
            <a:r>
              <a:rPr lang="en-US" altLang="zh-CN" sz="2800" b="1" dirty="0">
                <a:solidFill>
                  <a:srgbClr val="FF0000"/>
                </a:solidFill>
              </a:rPr>
              <a:t>]</a:t>
            </a:r>
            <a:r>
              <a:rPr lang="zh-CN" altLang="en-US" sz="2800" b="1" dirty="0">
                <a:solidFill>
                  <a:srgbClr val="FF0000"/>
                </a:solidFill>
              </a:rPr>
              <a:t>来维护第</a:t>
            </a:r>
            <a:r>
              <a:rPr lang="en-US" altLang="zh-CN" sz="2800" b="1" dirty="0" err="1">
                <a:solidFill>
                  <a:srgbClr val="FF0000"/>
                </a:solidFill>
              </a:rPr>
              <a:t>i</a:t>
            </a:r>
            <a:r>
              <a:rPr lang="zh-CN" altLang="en-US" sz="2800" b="1" dirty="0">
                <a:solidFill>
                  <a:srgbClr val="FF0000"/>
                </a:solidFill>
              </a:rPr>
              <a:t>个数和其前一个数的差值</a:t>
            </a:r>
            <a:r>
              <a:rPr lang="zh-CN" altLang="en-US" sz="2800" dirty="0"/>
              <a:t>，（可以默认第一个数前面有一个</a:t>
            </a:r>
            <a:r>
              <a:rPr lang="en-US" altLang="zh-CN" sz="2800" dirty="0"/>
              <a:t>0</a:t>
            </a:r>
            <a:r>
              <a:rPr lang="zh-CN" altLang="en-US" sz="2800" dirty="0"/>
              <a:t>），然后当需要将</a:t>
            </a:r>
            <a:r>
              <a:rPr lang="en-US" altLang="zh-CN" sz="2800" dirty="0"/>
              <a:t>[</a:t>
            </a:r>
            <a:r>
              <a:rPr lang="en-US" altLang="zh-CN" sz="2800" dirty="0" err="1"/>
              <a:t>li,ri</a:t>
            </a:r>
            <a:r>
              <a:rPr lang="en-US" altLang="zh-CN" sz="2800" dirty="0"/>
              <a:t>]</a:t>
            </a:r>
            <a:r>
              <a:rPr lang="zh-CN" altLang="en-US" sz="2800" dirty="0"/>
              <a:t>区间的每一个数</a:t>
            </a:r>
            <a:r>
              <a:rPr lang="en-US" altLang="zh-CN" sz="2800" dirty="0"/>
              <a:t>+ki</a:t>
            </a:r>
            <a:r>
              <a:rPr lang="zh-CN" altLang="en-US" sz="2800" dirty="0"/>
              <a:t>时，只需要修改</a:t>
            </a:r>
            <a:r>
              <a:rPr lang="en-US" altLang="zh-CN" sz="2800" dirty="0"/>
              <a:t>delta[li]</a:t>
            </a:r>
            <a:r>
              <a:rPr lang="zh-CN" altLang="en-US" sz="2800" dirty="0"/>
              <a:t>和</a:t>
            </a:r>
            <a:r>
              <a:rPr lang="en-US" altLang="zh-CN" sz="2800" dirty="0"/>
              <a:t>delta[ri+1]</a:t>
            </a:r>
            <a:r>
              <a:rPr lang="zh-CN" altLang="en-US" sz="2800" dirty="0"/>
              <a:t>即可。</a:t>
            </a:r>
          </a:p>
          <a:p>
            <a:r>
              <a:rPr lang="zh-CN" altLang="en-US" sz="2800" dirty="0"/>
              <a:t>在所有的修改操作进行完之后，我们</a:t>
            </a:r>
            <a:r>
              <a:rPr lang="zh-CN" altLang="en-US" sz="2800" b="1" dirty="0"/>
              <a:t>再</a:t>
            </a:r>
            <a:r>
              <a:rPr lang="zh-CN" altLang="en-US" sz="2800" b="1" dirty="0">
                <a:solidFill>
                  <a:srgbClr val="FF0000"/>
                </a:solidFill>
              </a:rPr>
              <a:t>对</a:t>
            </a:r>
            <a:r>
              <a:rPr lang="en-US" altLang="zh-CN" sz="2800" b="1" dirty="0">
                <a:solidFill>
                  <a:srgbClr val="FF0000"/>
                </a:solidFill>
              </a:rPr>
              <a:t>delta[</a:t>
            </a:r>
            <a:r>
              <a:rPr lang="en-US" altLang="zh-CN" sz="2800" b="1" dirty="0" err="1">
                <a:solidFill>
                  <a:srgbClr val="FF0000"/>
                </a:solidFill>
              </a:rPr>
              <a:t>i</a:t>
            </a:r>
            <a:r>
              <a:rPr lang="en-US" altLang="zh-CN" sz="2800" b="1" dirty="0">
                <a:solidFill>
                  <a:srgbClr val="FF0000"/>
                </a:solidFill>
              </a:rPr>
              <a:t>]</a:t>
            </a:r>
            <a:r>
              <a:rPr lang="zh-CN" altLang="en-US" sz="2800" b="1" dirty="0">
                <a:solidFill>
                  <a:srgbClr val="FF0000"/>
                </a:solidFill>
              </a:rPr>
              <a:t>求一次前缀和</a:t>
            </a:r>
            <a:r>
              <a:rPr lang="zh-CN" altLang="en-US" sz="2800" dirty="0"/>
              <a:t>，就可以得到数列的每个元素的值了。</a:t>
            </a:r>
          </a:p>
          <a:p>
            <a:endParaRPr lang="zh-CN" altLang="en-US" dirty="0"/>
          </a:p>
        </p:txBody>
      </p:sp>
    </p:spTree>
    <p:extLst>
      <p:ext uri="{BB962C8B-B14F-4D97-AF65-F5344CB8AC3E}">
        <p14:creationId xmlns:p14="http://schemas.microsoft.com/office/powerpoint/2010/main" val="41225176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185840-55C7-7EEB-44EE-F9E6FB2844B9}"/>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E1EB2AAF-BD9C-C0CF-217A-128D63F7F7DF}"/>
              </a:ext>
            </a:extLst>
          </p:cNvPr>
          <p:cNvSpPr>
            <a:spLocks noGrp="1"/>
          </p:cNvSpPr>
          <p:nvPr>
            <p:ph idx="1"/>
          </p:nvPr>
        </p:nvSpPr>
        <p:spPr/>
        <p:txBody>
          <a:bodyPr/>
          <a:lstStyle/>
          <a:p>
            <a:r>
              <a:rPr lang="zh-CN" altLang="en-US" dirty="0"/>
              <a:t>前缀和可以扩展到乘法吗？</a:t>
            </a:r>
            <a:endParaRPr lang="en-US" altLang="zh-CN" dirty="0"/>
          </a:p>
          <a:p>
            <a:r>
              <a:rPr lang="zh-CN" altLang="en-US" dirty="0"/>
              <a:t>可以扩展到</a:t>
            </a:r>
            <a:r>
              <a:rPr lang="en-US" altLang="zh-CN" dirty="0" err="1"/>
              <a:t>xor</a:t>
            </a:r>
            <a:r>
              <a:rPr lang="zh-CN" altLang="en-US" dirty="0"/>
              <a:t>吗？</a:t>
            </a:r>
            <a:endParaRPr lang="en-US" altLang="zh-CN" dirty="0"/>
          </a:p>
          <a:p>
            <a:r>
              <a:rPr lang="zh-CN" altLang="en-US" dirty="0"/>
              <a:t>可以扩展到求最大值最小值吗？</a:t>
            </a:r>
          </a:p>
        </p:txBody>
      </p:sp>
    </p:spTree>
    <p:extLst>
      <p:ext uri="{BB962C8B-B14F-4D97-AF65-F5344CB8AC3E}">
        <p14:creationId xmlns:p14="http://schemas.microsoft.com/office/powerpoint/2010/main" val="39698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D1C173-4DDC-3C43-6C52-478166E9952D}"/>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A7FF3CD7-5A44-F54B-0048-0C5DF2B14055}"/>
              </a:ext>
            </a:extLst>
          </p:cNvPr>
          <p:cNvSpPr>
            <a:spLocks noGrp="1"/>
          </p:cNvSpPr>
          <p:nvPr>
            <p:ph type="title"/>
          </p:nvPr>
        </p:nvSpPr>
        <p:spPr/>
        <p:txBody>
          <a:bodyPr/>
          <a:lstStyle/>
          <a:p>
            <a:r>
              <a:rPr lang="en-US" altLang="zh-CN" dirty="0"/>
              <a:t>J-</a:t>
            </a:r>
            <a:r>
              <a:rPr lang="zh-CN" altLang="en-US" b="0" i="0" dirty="0">
                <a:solidFill>
                  <a:srgbClr val="FFFFFF"/>
                </a:solidFill>
                <a:effectLst/>
                <a:latin typeface="system"/>
              </a:rPr>
              <a:t>硝基甲苯之袭</a:t>
            </a:r>
            <a:endParaRPr lang="zh-CN" altLang="en-US" dirty="0"/>
          </a:p>
        </p:txBody>
      </p:sp>
      <p:sp>
        <p:nvSpPr>
          <p:cNvPr id="3" name="内容占位符 2">
            <a:extLst>
              <a:ext uri="{FF2B5EF4-FFF2-40B4-BE49-F238E27FC236}">
                <a16:creationId xmlns:a16="http://schemas.microsoft.com/office/drawing/2014/main" id="{C4FB5115-9816-5B51-422F-5B10FB9E4A69}"/>
              </a:ext>
            </a:extLst>
          </p:cNvPr>
          <p:cNvSpPr>
            <a:spLocks noGrp="1"/>
          </p:cNvSpPr>
          <p:nvPr>
            <p:ph idx="1"/>
          </p:nvPr>
        </p:nvSpPr>
        <p:spPr/>
        <p:txBody>
          <a:bodyPr>
            <a:normAutofit/>
          </a:bodyPr>
          <a:lstStyle/>
          <a:p>
            <a:r>
              <a:rPr lang="zh-CN" altLang="en-US" dirty="0"/>
              <a:t>小苯拿到了一个由 </a:t>
            </a:r>
            <a:r>
              <a:rPr lang="en-US" altLang="zh-CN" dirty="0"/>
              <a:t>n </a:t>
            </a:r>
            <a:r>
              <a:rPr lang="zh-CN" altLang="en-US" dirty="0"/>
              <a:t>个整数构成的数组 </a:t>
            </a:r>
            <a:r>
              <a:rPr lang="en-US" altLang="zh-CN" dirty="0"/>
              <a:t>{a 1​ ,a 2​ ,…,a n​ }</a:t>
            </a:r>
            <a:r>
              <a:rPr lang="zh-CN" altLang="en-US" dirty="0"/>
              <a:t>，他想知道，从中任取两个元素</a:t>
            </a:r>
            <a:r>
              <a:rPr lang="en-US" altLang="zh-CN" dirty="0"/>
              <a:t>ai​  </a:t>
            </a:r>
            <a:r>
              <a:rPr lang="zh-CN" altLang="en-US" dirty="0"/>
              <a:t>和 </a:t>
            </a:r>
            <a:r>
              <a:rPr lang="en-US" altLang="zh-CN" dirty="0" err="1"/>
              <a:t>aj</a:t>
            </a:r>
            <a:r>
              <a:rPr lang="en-US" altLang="zh-CN" dirty="0"/>
              <a:t>​  (</a:t>
            </a:r>
            <a:r>
              <a:rPr lang="en-US" altLang="zh-CN" dirty="0" err="1"/>
              <a:t>i</a:t>
            </a:r>
            <a:r>
              <a:rPr lang="en-US" altLang="zh-CN" dirty="0"/>
              <a:t>&lt;j)</a:t>
            </a:r>
            <a:r>
              <a:rPr lang="zh-CN" altLang="en-US" dirty="0"/>
              <a:t>，满足 </a:t>
            </a:r>
            <a:r>
              <a:rPr lang="en-US" altLang="zh-CN" dirty="0"/>
              <a:t>ai​ </a:t>
            </a:r>
            <a:r>
              <a:rPr lang="en-US" altLang="zh-CN" dirty="0" err="1"/>
              <a:t>xor</a:t>
            </a:r>
            <a:r>
              <a:rPr lang="en-US" altLang="zh-CN" dirty="0"/>
              <a:t> </a:t>
            </a:r>
            <a:r>
              <a:rPr lang="en-US" altLang="zh-CN" dirty="0" err="1"/>
              <a:t>aj</a:t>
            </a:r>
            <a:r>
              <a:rPr lang="en-US" altLang="zh-CN" dirty="0"/>
              <a:t>​ =</a:t>
            </a:r>
            <a:r>
              <a:rPr lang="en-US" altLang="zh-CN" dirty="0" err="1"/>
              <a:t>gcd</a:t>
            </a:r>
            <a:r>
              <a:rPr lang="en-US" altLang="zh-CN" dirty="0"/>
              <a:t>(ai​,</a:t>
            </a:r>
            <a:r>
              <a:rPr lang="en-US" altLang="zh-CN" dirty="0" err="1"/>
              <a:t>aj</a:t>
            </a:r>
            <a:r>
              <a:rPr lang="en-US" altLang="zh-CN" dirty="0"/>
              <a:t>​ ) </a:t>
            </a:r>
            <a:r>
              <a:rPr lang="zh-CN" altLang="en-US" dirty="0"/>
              <a:t>的方案数有多少？</a:t>
            </a:r>
            <a:endParaRPr lang="en-US" altLang="zh-CN" dirty="0"/>
          </a:p>
          <a:p>
            <a:pPr marL="0" indent="0">
              <a:buNone/>
            </a:pPr>
            <a:endParaRPr lang="zh-CN" altLang="en-US" dirty="0"/>
          </a:p>
        </p:txBody>
      </p:sp>
    </p:spTree>
    <p:extLst>
      <p:ext uri="{BB962C8B-B14F-4D97-AF65-F5344CB8AC3E}">
        <p14:creationId xmlns:p14="http://schemas.microsoft.com/office/powerpoint/2010/main" val="211676109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F14C72-E6BA-D7F9-C536-4349A1E48DC2}"/>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8A0CCDB6-937A-6F93-61AF-50EA498E00B4}"/>
              </a:ext>
            </a:extLst>
          </p:cNvPr>
          <p:cNvSpPr>
            <a:spLocks noGrp="1"/>
          </p:cNvSpPr>
          <p:nvPr>
            <p:ph idx="1"/>
          </p:nvPr>
        </p:nvSpPr>
        <p:spPr/>
        <p:txBody>
          <a:bodyPr>
            <a:normAutofit/>
          </a:bodyPr>
          <a:lstStyle/>
          <a:p>
            <a:r>
              <a:rPr lang="zh-CN" altLang="en-US" dirty="0"/>
              <a:t>涉及异或运算</a:t>
            </a:r>
            <a:endParaRPr lang="en-US" altLang="zh-CN" dirty="0"/>
          </a:p>
          <a:p>
            <a:r>
              <a:rPr lang="zh-CN" altLang="en-US" dirty="0"/>
              <a:t>先分析异或性质</a:t>
            </a:r>
            <a:endParaRPr lang="en-US" altLang="zh-CN" dirty="0"/>
          </a:p>
          <a:p>
            <a:r>
              <a:rPr lang="zh-CN" altLang="en-US" dirty="0"/>
              <a:t>自反性  </a:t>
            </a:r>
            <a:r>
              <a:rPr lang="en-US" altLang="zh-CN" dirty="0" err="1"/>
              <a:t>a^b^b</a:t>
            </a:r>
            <a:r>
              <a:rPr lang="en-US" altLang="zh-CN" dirty="0"/>
              <a:t> = a</a:t>
            </a:r>
          </a:p>
          <a:p>
            <a:r>
              <a:rPr lang="en-US" altLang="zh-CN" dirty="0" err="1"/>
              <a:t>a^b</a:t>
            </a:r>
            <a:r>
              <a:rPr lang="en-US" altLang="zh-CN" dirty="0"/>
              <a:t>=c </a:t>
            </a:r>
            <a:r>
              <a:rPr lang="zh-CN" altLang="en-US" dirty="0"/>
              <a:t>则 </a:t>
            </a:r>
            <a:r>
              <a:rPr lang="en-US" altLang="zh-CN" dirty="0" err="1"/>
              <a:t>a^c</a:t>
            </a:r>
            <a:r>
              <a:rPr lang="en-US" altLang="zh-CN" dirty="0"/>
              <a:t> = b</a:t>
            </a:r>
          </a:p>
          <a:p>
            <a:endParaRPr lang="zh-CN" altLang="en-US" dirty="0"/>
          </a:p>
        </p:txBody>
      </p:sp>
    </p:spTree>
    <p:extLst>
      <p:ext uri="{BB962C8B-B14F-4D97-AF65-F5344CB8AC3E}">
        <p14:creationId xmlns:p14="http://schemas.microsoft.com/office/powerpoint/2010/main" val="2726604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EF1A1D-0110-C3D2-ACD5-24AD63BC4964}"/>
              </a:ext>
            </a:extLst>
          </p:cNvPr>
          <p:cNvSpPr>
            <a:spLocks noGrp="1"/>
          </p:cNvSpPr>
          <p:nvPr>
            <p:ph type="title"/>
          </p:nvPr>
        </p:nvSpPr>
        <p:spPr/>
        <p:txBody>
          <a:bodyPr/>
          <a:lstStyle/>
          <a:p>
            <a:r>
              <a:rPr lang="en-US" altLang="zh-CN" dirty="0"/>
              <a:t>A-</a:t>
            </a:r>
            <a:r>
              <a:rPr lang="zh-CN" altLang="en-US" b="0" i="0" dirty="0">
                <a:solidFill>
                  <a:srgbClr val="FFFFFF"/>
                </a:solidFill>
                <a:effectLst/>
                <a:latin typeface="system"/>
              </a:rPr>
              <a:t>茕茕孑立之影</a:t>
            </a:r>
            <a:endParaRPr lang="zh-CN" altLang="en-US" dirty="0"/>
          </a:p>
        </p:txBody>
      </p:sp>
      <p:sp>
        <p:nvSpPr>
          <p:cNvPr id="3" name="内容占位符 2">
            <a:extLst>
              <a:ext uri="{FF2B5EF4-FFF2-40B4-BE49-F238E27FC236}">
                <a16:creationId xmlns:a16="http://schemas.microsoft.com/office/drawing/2014/main" id="{DC182708-CCD7-0C14-BC05-69BF3A376448}"/>
              </a:ext>
            </a:extLst>
          </p:cNvPr>
          <p:cNvSpPr>
            <a:spLocks noGrp="1"/>
          </p:cNvSpPr>
          <p:nvPr>
            <p:ph idx="1"/>
          </p:nvPr>
        </p:nvSpPr>
        <p:spPr/>
        <p:txBody>
          <a:bodyPr/>
          <a:lstStyle/>
          <a:p>
            <a:r>
              <a:rPr lang="zh-CN" altLang="en-US" dirty="0"/>
              <a:t>小红拿到了一个由 </a:t>
            </a:r>
            <a:r>
              <a:rPr lang="en-US" altLang="zh-CN" dirty="0"/>
              <a:t>n </a:t>
            </a:r>
            <a:r>
              <a:rPr lang="zh-CN" altLang="en-US" dirty="0"/>
              <a:t>个数字组成的数组 </a:t>
            </a:r>
            <a:r>
              <a:rPr lang="en-US" altLang="zh-CN" dirty="0"/>
              <a:t>{a 1​ ,a 2​ ,⋯,a n​ }</a:t>
            </a:r>
            <a:r>
              <a:rPr lang="zh-CN" altLang="en-US" dirty="0"/>
              <a:t>，她希望你找到一个不大于 </a:t>
            </a:r>
            <a:r>
              <a:rPr lang="en-US" altLang="zh-CN" dirty="0"/>
              <a:t>10^18 </a:t>
            </a:r>
            <a:r>
              <a:rPr lang="zh-CN" altLang="en-US" dirty="0"/>
              <a:t>的正整数 </a:t>
            </a:r>
            <a:r>
              <a:rPr lang="en-US" altLang="zh-CN" dirty="0"/>
              <a:t>x</a:t>
            </a:r>
            <a:r>
              <a:rPr lang="zh-CN" altLang="en-US" dirty="0"/>
              <a:t>，满足 </a:t>
            </a:r>
            <a:r>
              <a:rPr lang="en-US" altLang="zh-CN" dirty="0"/>
              <a:t>x </a:t>
            </a:r>
            <a:r>
              <a:rPr lang="zh-CN" altLang="en-US" dirty="0"/>
              <a:t>和数组中任意一个元素都互不为倍数关系，即对于 </a:t>
            </a:r>
            <a:r>
              <a:rPr lang="en-US" altLang="zh-CN" dirty="0" err="1"/>
              <a:t>i</a:t>
            </a:r>
            <a:r>
              <a:rPr lang="en-US" altLang="zh-CN" dirty="0"/>
              <a:t>∈[1,n]</a:t>
            </a:r>
            <a:r>
              <a:rPr lang="zh-CN" altLang="en-US" dirty="0"/>
              <a:t>，</a:t>
            </a:r>
            <a:r>
              <a:rPr lang="en-US" altLang="zh-CN" dirty="0"/>
              <a:t>x </a:t>
            </a:r>
            <a:r>
              <a:rPr lang="zh-CN" altLang="en-US" dirty="0"/>
              <a:t>不是</a:t>
            </a:r>
            <a:r>
              <a:rPr lang="en-US" altLang="zh-CN" dirty="0"/>
              <a:t>a </a:t>
            </a:r>
            <a:r>
              <a:rPr lang="en-US" altLang="zh-CN" dirty="0" err="1"/>
              <a:t>i</a:t>
            </a:r>
            <a:r>
              <a:rPr lang="en-US" altLang="zh-CN" dirty="0"/>
              <a:t>​  </a:t>
            </a:r>
            <a:r>
              <a:rPr lang="zh-CN" altLang="en-US" dirty="0"/>
              <a:t>的倍数，且 </a:t>
            </a:r>
            <a:r>
              <a:rPr lang="en-US" altLang="zh-CN" dirty="0"/>
              <a:t>a </a:t>
            </a:r>
            <a:r>
              <a:rPr lang="en-US" altLang="zh-CN" dirty="0" err="1"/>
              <a:t>i</a:t>
            </a:r>
            <a:r>
              <a:rPr lang="en-US" altLang="zh-CN" dirty="0"/>
              <a:t>​  </a:t>
            </a:r>
            <a:r>
              <a:rPr lang="zh-CN" altLang="en-US" dirty="0"/>
              <a:t>也不是 </a:t>
            </a:r>
            <a:r>
              <a:rPr lang="en-US" altLang="zh-CN" dirty="0"/>
              <a:t>x </a:t>
            </a:r>
            <a:r>
              <a:rPr lang="zh-CN" altLang="en-US" dirty="0"/>
              <a:t>的倍数。</a:t>
            </a:r>
            <a:endParaRPr lang="en-US" altLang="zh-CN" dirty="0"/>
          </a:p>
          <a:p>
            <a:endParaRPr lang="en-US" altLang="zh-CN" dirty="0"/>
          </a:p>
        </p:txBody>
      </p:sp>
    </p:spTree>
    <p:extLst>
      <p:ext uri="{BB962C8B-B14F-4D97-AF65-F5344CB8AC3E}">
        <p14:creationId xmlns:p14="http://schemas.microsoft.com/office/powerpoint/2010/main" val="421760818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位运算介绍</a:t>
            </a:r>
          </a:p>
        </p:txBody>
      </p:sp>
      <p:sp>
        <p:nvSpPr>
          <p:cNvPr id="3" name="内容占位符 2"/>
          <p:cNvSpPr>
            <a:spLocks noGrp="1"/>
          </p:cNvSpPr>
          <p:nvPr>
            <p:ph idx="1"/>
          </p:nvPr>
        </p:nvSpPr>
        <p:spPr/>
        <p:txBody>
          <a:bodyPr>
            <a:normAutofit/>
          </a:bodyPr>
          <a:lstStyle/>
          <a:p>
            <a:r>
              <a:rPr lang="en-US" altLang="zh-CN" sz="2400" dirty="0"/>
              <a:t>&lt;&lt;</a:t>
            </a:r>
            <a:r>
              <a:rPr lang="zh-CN" altLang="en-US" sz="2400" dirty="0"/>
              <a:t>左移</a:t>
            </a:r>
            <a:endParaRPr lang="en-US" altLang="zh-CN" sz="2400" dirty="0"/>
          </a:p>
          <a:p>
            <a:r>
              <a:rPr lang="en-US" altLang="zh-CN" sz="2400" dirty="0"/>
              <a:t>&gt;&gt;</a:t>
            </a:r>
            <a:r>
              <a:rPr lang="zh-CN" altLang="en-US" sz="2400" dirty="0"/>
              <a:t>右移</a:t>
            </a:r>
            <a:endParaRPr lang="en-US" altLang="zh-CN" sz="2400" dirty="0"/>
          </a:p>
          <a:p>
            <a:r>
              <a:rPr lang="en-US" altLang="zh-CN" sz="2400" dirty="0"/>
              <a:t>|</a:t>
            </a:r>
            <a:r>
              <a:rPr lang="zh-CN" altLang="en-US" sz="2400" dirty="0"/>
              <a:t>或 </a:t>
            </a:r>
            <a:endParaRPr lang="en-US" altLang="zh-CN" sz="2400" dirty="0"/>
          </a:p>
          <a:p>
            <a:r>
              <a:rPr lang="en-US" altLang="zh-CN" sz="2400" dirty="0"/>
              <a:t>&amp;</a:t>
            </a:r>
            <a:r>
              <a:rPr lang="zh-CN" altLang="en-US" sz="2400" dirty="0"/>
              <a:t>与 </a:t>
            </a:r>
            <a:endParaRPr lang="en-US" altLang="zh-CN" sz="2400" dirty="0"/>
          </a:p>
          <a:p>
            <a:r>
              <a:rPr lang="en-US" altLang="zh-CN" sz="2400" dirty="0"/>
              <a:t>~</a:t>
            </a:r>
            <a:r>
              <a:rPr lang="zh-CN" altLang="en-US" sz="2400" dirty="0"/>
              <a:t>取反</a:t>
            </a:r>
            <a:endParaRPr lang="en-US" altLang="zh-CN" sz="2400" dirty="0"/>
          </a:p>
          <a:p>
            <a:r>
              <a:rPr lang="en-US" altLang="zh-CN" sz="2400" dirty="0"/>
              <a:t>^</a:t>
            </a:r>
            <a:r>
              <a:rPr lang="zh-CN" altLang="en-US" sz="2400" dirty="0"/>
              <a:t>异或</a:t>
            </a:r>
            <a:endParaRPr lang="en-US" altLang="zh-CN" sz="2400" dirty="0"/>
          </a:p>
          <a:p>
            <a:r>
              <a:rPr lang="zh-CN" altLang="en-US" sz="2400" dirty="0"/>
              <a:t>请一定注意位运算优先级问题！！！</a:t>
            </a:r>
            <a:endParaRPr lang="en-US" altLang="zh-CN" sz="2400" dirty="0"/>
          </a:p>
          <a:p>
            <a:r>
              <a:rPr lang="zh-CN" altLang="en-US" sz="2400" dirty="0"/>
              <a:t>请一定注意位运算优先级问题！！！</a:t>
            </a:r>
            <a:endParaRPr lang="en-US" altLang="zh-CN" sz="2400" dirty="0"/>
          </a:p>
          <a:p>
            <a:r>
              <a:rPr lang="zh-CN" altLang="en-US" sz="2400" dirty="0"/>
              <a:t>请一定注意位运算优先级问题！！！ </a:t>
            </a:r>
          </a:p>
        </p:txBody>
      </p:sp>
      <p:pic>
        <p:nvPicPr>
          <p:cNvPr id="4" name="图片 3">
            <a:extLst>
              <a:ext uri="{FF2B5EF4-FFF2-40B4-BE49-F238E27FC236}">
                <a16:creationId xmlns:a16="http://schemas.microsoft.com/office/drawing/2014/main" id="{0417F9AB-92FC-4196-A687-606FD4E4DB2A}"/>
              </a:ext>
            </a:extLst>
          </p:cNvPr>
          <p:cNvPicPr>
            <a:picLocks noChangeAspect="1"/>
          </p:cNvPicPr>
          <p:nvPr/>
        </p:nvPicPr>
        <p:blipFill>
          <a:blip r:embed="rId2"/>
          <a:stretch>
            <a:fillRect/>
          </a:stretch>
        </p:blipFill>
        <p:spPr>
          <a:xfrm>
            <a:off x="6008914" y="831894"/>
            <a:ext cx="5974278" cy="4795500"/>
          </a:xfrm>
          <a:prstGeom prst="rect">
            <a:avLst/>
          </a:prstGeom>
        </p:spPr>
      </p:pic>
    </p:spTree>
    <p:extLst>
      <p:ext uri="{BB962C8B-B14F-4D97-AF65-F5344CB8AC3E}">
        <p14:creationId xmlns:p14="http://schemas.microsoft.com/office/powerpoint/2010/main" val="662228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4"/>
                                        </p:tgtEl>
                                        <p:attrNameLst>
                                          <p:attrName>style.visibility</p:attrName>
                                        </p:attrNameLst>
                                      </p:cBhvr>
                                      <p:to>
                                        <p:strVal val="visible"/>
                                      </p:to>
                                    </p:set>
                                    <p:anim calcmode="lin" valueType="num">
                                      <p:cBhvr additive="base">
                                        <p:cTn id="61" dur="500" fill="hold"/>
                                        <p:tgtEl>
                                          <p:spTgt spid="4"/>
                                        </p:tgtEl>
                                        <p:attrNameLst>
                                          <p:attrName>ppt_x</p:attrName>
                                        </p:attrNameLst>
                                      </p:cBhvr>
                                      <p:tavLst>
                                        <p:tav tm="0">
                                          <p:val>
                                            <p:strVal val="#ppt_x"/>
                                          </p:val>
                                        </p:tav>
                                        <p:tav tm="100000">
                                          <p:val>
                                            <p:strVal val="#ppt_x"/>
                                          </p:val>
                                        </p:tav>
                                      </p:tavLst>
                                    </p:anim>
                                    <p:anim calcmode="lin" valueType="num">
                                      <p:cBhvr additive="base">
                                        <p:cTn id="6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AD5D8F-7ABC-414D-9952-4BBA90442A93}"/>
              </a:ext>
            </a:extLst>
          </p:cNvPr>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en-US" altLang="zh-CN" dirty="0"/>
              <a:t>a=</a:t>
            </a:r>
            <a:r>
              <a:rPr lang="pt-BR" altLang="zh-CN" dirty="0"/>
              <a:t>a ^ b;</a:t>
            </a:r>
            <a:br>
              <a:rPr lang="pt-BR" altLang="zh-CN" dirty="0"/>
            </a:br>
            <a:r>
              <a:rPr lang="pt-BR" altLang="zh-CN" dirty="0"/>
              <a:t>b=a ^ b;</a:t>
            </a:r>
            <a:br>
              <a:rPr lang="pt-BR" altLang="zh-CN" dirty="0"/>
            </a:br>
            <a:r>
              <a:rPr lang="pt-BR" altLang="zh-CN" dirty="0"/>
              <a:t>a=a ^ b;</a:t>
            </a:r>
          </a:p>
          <a:p>
            <a:r>
              <a:rPr lang="zh-CN" altLang="en-US" dirty="0"/>
              <a:t>实现了什么功能？</a:t>
            </a:r>
          </a:p>
        </p:txBody>
      </p:sp>
    </p:spTree>
    <p:extLst>
      <p:ext uri="{BB962C8B-B14F-4D97-AF65-F5344CB8AC3E}">
        <p14:creationId xmlns:p14="http://schemas.microsoft.com/office/powerpoint/2010/main" val="2264028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9718E5-6B8E-5F0D-7755-5DFCCB564D91}"/>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4DB38DDA-6062-2784-5B14-D5F9FB0583D7}"/>
              </a:ext>
            </a:extLst>
          </p:cNvPr>
          <p:cNvSpPr>
            <a:spLocks noGrp="1"/>
          </p:cNvSpPr>
          <p:nvPr>
            <p:ph idx="1"/>
          </p:nvPr>
        </p:nvSpPr>
        <p:spPr/>
        <p:txBody>
          <a:bodyPr/>
          <a:lstStyle/>
          <a:p>
            <a:r>
              <a:rPr lang="zh-CN" altLang="en-US" dirty="0"/>
              <a:t>那么对于本题：</a:t>
            </a:r>
            <a:endParaRPr lang="en-US" altLang="zh-CN" dirty="0"/>
          </a:p>
          <a:p>
            <a:r>
              <a:rPr lang="en-US" altLang="zh-CN" dirty="0" err="1"/>
              <a:t>ai^gcd</a:t>
            </a:r>
            <a:r>
              <a:rPr lang="en-US" altLang="zh-CN" dirty="0"/>
              <a:t>=</a:t>
            </a:r>
            <a:r>
              <a:rPr lang="en-US" altLang="zh-CN" dirty="0" err="1"/>
              <a:t>aj</a:t>
            </a:r>
            <a:endParaRPr lang="en-US" altLang="zh-CN" dirty="0"/>
          </a:p>
          <a:p>
            <a:r>
              <a:rPr lang="zh-CN" altLang="en-US" dirty="0"/>
              <a:t>设</a:t>
            </a:r>
            <a:r>
              <a:rPr lang="en-US" altLang="zh-CN" dirty="0" err="1"/>
              <a:t>gcd</a:t>
            </a:r>
            <a:r>
              <a:rPr lang="zh-CN" altLang="en-US" dirty="0"/>
              <a:t>是</a:t>
            </a:r>
            <a:r>
              <a:rPr lang="en-US" altLang="zh-CN" dirty="0"/>
              <a:t>x</a:t>
            </a:r>
          </a:p>
          <a:p>
            <a:r>
              <a:rPr lang="en-US" altLang="zh-CN" dirty="0" err="1"/>
              <a:t>Cnt</a:t>
            </a:r>
            <a:r>
              <a:rPr lang="en-US" altLang="zh-CN" dirty="0"/>
              <a:t>[ai]*</a:t>
            </a:r>
            <a:r>
              <a:rPr lang="en-US" altLang="zh-CN" dirty="0" err="1"/>
              <a:t>cnt</a:t>
            </a:r>
            <a:r>
              <a:rPr lang="en-US" altLang="zh-CN" dirty="0"/>
              <a:t>[</a:t>
            </a:r>
            <a:r>
              <a:rPr lang="en-US" altLang="zh-CN" dirty="0" err="1"/>
              <a:t>aj</a:t>
            </a:r>
            <a:r>
              <a:rPr lang="en-US" altLang="zh-CN" dirty="0"/>
              <a:t>]</a:t>
            </a:r>
            <a:r>
              <a:rPr lang="zh-CN" altLang="en-US" dirty="0"/>
              <a:t>是满足</a:t>
            </a:r>
            <a:r>
              <a:rPr lang="en-US" altLang="zh-CN" dirty="0" err="1"/>
              <a:t>ai^x</a:t>
            </a:r>
            <a:r>
              <a:rPr lang="en-US" altLang="zh-CN" dirty="0"/>
              <a:t>=</a:t>
            </a:r>
            <a:r>
              <a:rPr lang="en-US" altLang="zh-CN" dirty="0" err="1"/>
              <a:t>aj</a:t>
            </a:r>
            <a:r>
              <a:rPr lang="en-US" altLang="zh-CN" dirty="0"/>
              <a:t> </a:t>
            </a:r>
            <a:r>
              <a:rPr lang="zh-CN" altLang="en-US" dirty="0"/>
              <a:t>的对数</a:t>
            </a:r>
            <a:endParaRPr lang="en-US" altLang="zh-CN" dirty="0"/>
          </a:p>
          <a:p>
            <a:r>
              <a:rPr lang="zh-CN" altLang="en-US" dirty="0"/>
              <a:t>但是</a:t>
            </a:r>
            <a:r>
              <a:rPr lang="en-US" altLang="zh-CN" dirty="0"/>
              <a:t>x</a:t>
            </a:r>
            <a:r>
              <a:rPr lang="zh-CN" altLang="en-US" dirty="0"/>
              <a:t>可未必是</a:t>
            </a:r>
            <a:r>
              <a:rPr lang="en-US" altLang="zh-CN" dirty="0" err="1"/>
              <a:t>aiaj</a:t>
            </a:r>
            <a:r>
              <a:rPr lang="zh-CN" altLang="en-US" dirty="0"/>
              <a:t>的</a:t>
            </a:r>
            <a:r>
              <a:rPr lang="en-US" altLang="zh-CN" dirty="0" err="1"/>
              <a:t>gcd</a:t>
            </a:r>
            <a:r>
              <a:rPr lang="en-US" altLang="zh-CN" dirty="0"/>
              <a:t> </a:t>
            </a:r>
            <a:r>
              <a:rPr lang="zh-CN" altLang="en-US" dirty="0"/>
              <a:t>怎么办？ 验证一下，是就给答案加上，不是就不动</a:t>
            </a:r>
            <a:r>
              <a:rPr lang="en-US" altLang="zh-CN" dirty="0" err="1"/>
              <a:t>ans</a:t>
            </a:r>
            <a:endParaRPr lang="en-US" altLang="zh-CN" dirty="0"/>
          </a:p>
          <a:p>
            <a:r>
              <a:rPr lang="en-US" altLang="zh-CN" dirty="0"/>
              <a:t>X</a:t>
            </a:r>
            <a:r>
              <a:rPr lang="zh-CN" altLang="en-US" dirty="0"/>
              <a:t>随便枚举吗？</a:t>
            </a:r>
            <a:endParaRPr lang="en-US" altLang="zh-CN" dirty="0"/>
          </a:p>
          <a:p>
            <a:r>
              <a:rPr lang="en-US" altLang="zh-CN" dirty="0"/>
              <a:t>x</a:t>
            </a:r>
            <a:r>
              <a:rPr lang="zh-CN" altLang="en-US" dirty="0"/>
              <a:t>得是</a:t>
            </a:r>
            <a:r>
              <a:rPr lang="en-US" altLang="zh-CN" dirty="0"/>
              <a:t>ai</a:t>
            </a:r>
            <a:r>
              <a:rPr lang="zh-CN" altLang="en-US" dirty="0"/>
              <a:t>的因子！</a:t>
            </a:r>
            <a:endParaRPr lang="en-US" altLang="zh-CN" dirty="0"/>
          </a:p>
        </p:txBody>
      </p:sp>
    </p:spTree>
    <p:extLst>
      <p:ext uri="{BB962C8B-B14F-4D97-AF65-F5344CB8AC3E}">
        <p14:creationId xmlns:p14="http://schemas.microsoft.com/office/powerpoint/2010/main" val="3002460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5F9563-BDB7-0C48-4383-33DB8173150E}"/>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D71E4BFA-AF83-8E2A-1586-9D829E48073C}"/>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9D43D271-0C31-3D6F-E89B-CBFD0E77C83C}"/>
              </a:ext>
            </a:extLst>
          </p:cNvPr>
          <p:cNvPicPr>
            <a:picLocks noChangeAspect="1"/>
          </p:cNvPicPr>
          <p:nvPr/>
        </p:nvPicPr>
        <p:blipFill>
          <a:blip r:embed="rId2"/>
          <a:stretch>
            <a:fillRect/>
          </a:stretch>
        </p:blipFill>
        <p:spPr>
          <a:xfrm rot="16200000">
            <a:off x="2236381" y="0"/>
            <a:ext cx="6423837" cy="6858000"/>
          </a:xfrm>
          <a:prstGeom prst="rect">
            <a:avLst/>
          </a:prstGeom>
        </p:spPr>
      </p:pic>
    </p:spTree>
    <p:extLst>
      <p:ext uri="{BB962C8B-B14F-4D97-AF65-F5344CB8AC3E}">
        <p14:creationId xmlns:p14="http://schemas.microsoft.com/office/powerpoint/2010/main" val="41413380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1E1539-4EEF-3FAF-9377-FC38EEDFFE92}"/>
              </a:ext>
            </a:extLst>
          </p:cNvPr>
          <p:cNvSpPr>
            <a:spLocks noGrp="1"/>
          </p:cNvSpPr>
          <p:nvPr>
            <p:ph type="title"/>
          </p:nvPr>
        </p:nvSpPr>
        <p:spPr/>
        <p:txBody>
          <a:bodyPr/>
          <a:lstStyle/>
          <a:p>
            <a:r>
              <a:rPr lang="en-US" altLang="zh-CN" dirty="0"/>
              <a:t>C-</a:t>
            </a:r>
            <a:r>
              <a:rPr lang="zh-CN" altLang="en-US" b="0" i="0" dirty="0">
                <a:solidFill>
                  <a:srgbClr val="FFFFFF"/>
                </a:solidFill>
                <a:effectLst/>
                <a:latin typeface="system"/>
              </a:rPr>
              <a:t>兢兢业业之移</a:t>
            </a:r>
            <a:endParaRPr lang="zh-CN" altLang="en-US" dirty="0"/>
          </a:p>
        </p:txBody>
      </p:sp>
      <p:sp>
        <p:nvSpPr>
          <p:cNvPr id="3" name="内容占位符 2">
            <a:extLst>
              <a:ext uri="{FF2B5EF4-FFF2-40B4-BE49-F238E27FC236}">
                <a16:creationId xmlns:a16="http://schemas.microsoft.com/office/drawing/2014/main" id="{9FB2D53D-B9AF-AD58-9A76-6DC7765C6409}"/>
              </a:ext>
            </a:extLst>
          </p:cNvPr>
          <p:cNvSpPr>
            <a:spLocks noGrp="1"/>
          </p:cNvSpPr>
          <p:nvPr>
            <p:ph idx="1"/>
          </p:nvPr>
        </p:nvSpPr>
        <p:spPr/>
        <p:txBody>
          <a:bodyPr>
            <a:normAutofit fontScale="92500"/>
          </a:bodyPr>
          <a:lstStyle/>
          <a:p>
            <a:r>
              <a:rPr lang="zh-CN" altLang="en-US" dirty="0"/>
              <a:t>红定义一个 </a:t>
            </a:r>
            <a:r>
              <a:rPr lang="en-US" altLang="zh-CN" dirty="0"/>
              <a:t>n</a:t>
            </a:r>
            <a:r>
              <a:rPr lang="zh-CN" altLang="en-US" dirty="0"/>
              <a:t>行 </a:t>
            </a:r>
            <a:r>
              <a:rPr lang="en-US" altLang="zh-CN" dirty="0"/>
              <a:t>n </a:t>
            </a:r>
            <a:r>
              <a:rPr lang="zh-CN" altLang="en-US" dirty="0"/>
              <a:t>列、仅由字符</a:t>
            </a:r>
            <a:r>
              <a:rPr lang="en-US" altLang="zh-CN" dirty="0"/>
              <a:t>‘0’ </a:t>
            </a:r>
            <a:r>
              <a:rPr lang="zh-CN" altLang="en-US" dirty="0"/>
              <a:t>和 </a:t>
            </a:r>
            <a:r>
              <a:rPr lang="en-US" altLang="zh-CN" dirty="0"/>
              <a:t>‘1’ </a:t>
            </a:r>
            <a:r>
              <a:rPr lang="zh-CN" altLang="en-US" dirty="0"/>
              <a:t>构成的矩阵是好矩阵当且仅当矩阵满足以下两个条件：</a:t>
            </a:r>
            <a:endParaRPr lang="en-US" altLang="zh-CN" dirty="0"/>
          </a:p>
          <a:p>
            <a:pPr lvl="1"/>
            <a:r>
              <a:rPr lang="zh-CN" altLang="en-US" dirty="0"/>
              <a:t>矩阵的行数和列数均为偶数；</a:t>
            </a:r>
            <a:endParaRPr lang="en-US" altLang="zh-CN" dirty="0"/>
          </a:p>
          <a:p>
            <a:pPr lvl="1"/>
            <a:r>
              <a:rPr lang="zh-CN" altLang="en-US" dirty="0"/>
              <a:t>将矩阵平分为左上、右上、左下、右下四个区域后，四个区域大小完全一致，并且左上区域全部是 ‘</a:t>
            </a:r>
            <a:r>
              <a:rPr lang="en-US" altLang="zh-CN" dirty="0"/>
              <a:t>1’ </a:t>
            </a:r>
            <a:r>
              <a:rPr lang="zh-CN" altLang="en-US" dirty="0"/>
              <a:t>字符，其余三个区域全部是 </a:t>
            </a:r>
            <a:r>
              <a:rPr lang="en-US" altLang="zh-CN" dirty="0"/>
              <a:t>‘0’ </a:t>
            </a:r>
            <a:r>
              <a:rPr lang="zh-CN" altLang="en-US" dirty="0"/>
              <a:t>字符。</a:t>
            </a:r>
            <a:endParaRPr lang="en-US" altLang="zh-CN" dirty="0"/>
          </a:p>
          <a:p>
            <a:r>
              <a:rPr lang="zh-CN" altLang="en-US" dirty="0"/>
              <a:t>用数学语言来说，第 </a:t>
            </a:r>
            <a:r>
              <a:rPr lang="en-US" altLang="zh-CN" dirty="0" err="1"/>
              <a:t>i</a:t>
            </a:r>
            <a:r>
              <a:rPr lang="zh-CN" altLang="en-US" dirty="0"/>
              <a:t>行第 </a:t>
            </a:r>
            <a:r>
              <a:rPr lang="en-US" altLang="zh-CN" dirty="0"/>
              <a:t>j</a:t>
            </a:r>
            <a:r>
              <a:rPr lang="zh-CN" altLang="en-US" dirty="0"/>
              <a:t>列的字符为 ‘</a:t>
            </a:r>
            <a:r>
              <a:rPr lang="en-US" altLang="zh-CN" dirty="0"/>
              <a:t>1’</a:t>
            </a:r>
            <a:r>
              <a:rPr lang="zh-CN" altLang="en-US" dirty="0"/>
              <a:t>，当且仅当</a:t>
            </a:r>
            <a:r>
              <a:rPr lang="en-US" altLang="zh-CN" dirty="0"/>
              <a:t>1≤i,j≤n/2</a:t>
            </a:r>
            <a:r>
              <a:rPr lang="zh-CN" altLang="en-US" dirty="0"/>
              <a:t>​。</a:t>
            </a:r>
            <a:endParaRPr lang="en-US" altLang="zh-CN" dirty="0"/>
          </a:p>
          <a:p>
            <a:r>
              <a:rPr lang="zh-CN" altLang="en-US" dirty="0"/>
              <a:t>现在，小红拿到了一个 </a:t>
            </a:r>
            <a:r>
              <a:rPr lang="en-US" altLang="zh-CN" dirty="0"/>
              <a:t>01 </a:t>
            </a:r>
            <a:r>
              <a:rPr lang="zh-CN" altLang="en-US" dirty="0"/>
              <a:t>矩阵，她每次操作可以交换两个相邻字符，请你帮小红将这个矩阵变成好矩阵。 </a:t>
            </a:r>
            <a:endParaRPr lang="en-US" altLang="zh-CN" dirty="0"/>
          </a:p>
          <a:p>
            <a:r>
              <a:rPr lang="zh-CN" altLang="en-US" dirty="0"/>
              <a:t>保证给出的矩阵一定有解。你需要保证操作次数不超过 </a:t>
            </a:r>
            <a:r>
              <a:rPr lang="en-US" altLang="zh-CN" dirty="0">
                <a:effectLst/>
              </a:rPr>
              <a:t>n^3/2</a:t>
            </a:r>
            <a:r>
              <a:rPr lang="zh-CN" altLang="en-US" dirty="0"/>
              <a:t>​，可以证明，在该范围内至少存在一种合法解。</a:t>
            </a:r>
          </a:p>
          <a:p>
            <a:endParaRPr lang="en-US" altLang="zh-CN" dirty="0"/>
          </a:p>
        </p:txBody>
      </p:sp>
    </p:spTree>
    <p:extLst>
      <p:ext uri="{BB962C8B-B14F-4D97-AF65-F5344CB8AC3E}">
        <p14:creationId xmlns:p14="http://schemas.microsoft.com/office/powerpoint/2010/main" val="14381607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16A55A-787A-B06D-A2CF-C1E0FB788586}"/>
              </a:ext>
            </a:extLst>
          </p:cNvPr>
          <p:cNvSpPr>
            <a:spLocks noGrp="1"/>
          </p:cNvSpPr>
          <p:nvPr>
            <p:ph type="title"/>
          </p:nvPr>
        </p:nvSpPr>
        <p:spPr/>
        <p:txBody>
          <a:bodyPr/>
          <a:lstStyle/>
          <a:p>
            <a:endParaRPr lang="zh-CN" altLang="en-US" dirty="0"/>
          </a:p>
        </p:txBody>
      </p:sp>
      <p:graphicFrame>
        <p:nvGraphicFramePr>
          <p:cNvPr id="4" name="内容占位符 3">
            <a:extLst>
              <a:ext uri="{FF2B5EF4-FFF2-40B4-BE49-F238E27FC236}">
                <a16:creationId xmlns:a16="http://schemas.microsoft.com/office/drawing/2014/main" id="{7F7645DC-E615-C795-280D-A0BA281B7A4A}"/>
              </a:ext>
            </a:extLst>
          </p:cNvPr>
          <p:cNvGraphicFramePr>
            <a:graphicFrameLocks noGrp="1"/>
          </p:cNvGraphicFramePr>
          <p:nvPr>
            <p:ph idx="1"/>
            <p:extLst>
              <p:ext uri="{D42A27DB-BD31-4B8C-83A1-F6EECF244321}">
                <p14:modId xmlns:p14="http://schemas.microsoft.com/office/powerpoint/2010/main" val="721455307"/>
              </p:ext>
            </p:extLst>
          </p:nvPr>
        </p:nvGraphicFramePr>
        <p:xfrm>
          <a:off x="838198" y="1388124"/>
          <a:ext cx="5055824" cy="5012672"/>
        </p:xfrm>
        <a:graphic>
          <a:graphicData uri="http://schemas.openxmlformats.org/drawingml/2006/table">
            <a:tbl>
              <a:tblPr>
                <a:tableStyleId>{5C22544A-7EE6-4342-B048-85BDC9FD1C3A}</a:tableStyleId>
              </a:tblPr>
              <a:tblGrid>
                <a:gridCol w="631978">
                  <a:extLst>
                    <a:ext uri="{9D8B030D-6E8A-4147-A177-3AD203B41FA5}">
                      <a16:colId xmlns:a16="http://schemas.microsoft.com/office/drawing/2014/main" val="755768154"/>
                    </a:ext>
                  </a:extLst>
                </a:gridCol>
                <a:gridCol w="631978">
                  <a:extLst>
                    <a:ext uri="{9D8B030D-6E8A-4147-A177-3AD203B41FA5}">
                      <a16:colId xmlns:a16="http://schemas.microsoft.com/office/drawing/2014/main" val="617083689"/>
                    </a:ext>
                  </a:extLst>
                </a:gridCol>
                <a:gridCol w="631978">
                  <a:extLst>
                    <a:ext uri="{9D8B030D-6E8A-4147-A177-3AD203B41FA5}">
                      <a16:colId xmlns:a16="http://schemas.microsoft.com/office/drawing/2014/main" val="2263198673"/>
                    </a:ext>
                  </a:extLst>
                </a:gridCol>
                <a:gridCol w="631978">
                  <a:extLst>
                    <a:ext uri="{9D8B030D-6E8A-4147-A177-3AD203B41FA5}">
                      <a16:colId xmlns:a16="http://schemas.microsoft.com/office/drawing/2014/main" val="1338399005"/>
                    </a:ext>
                  </a:extLst>
                </a:gridCol>
                <a:gridCol w="631978">
                  <a:extLst>
                    <a:ext uri="{9D8B030D-6E8A-4147-A177-3AD203B41FA5}">
                      <a16:colId xmlns:a16="http://schemas.microsoft.com/office/drawing/2014/main" val="927679766"/>
                    </a:ext>
                  </a:extLst>
                </a:gridCol>
                <a:gridCol w="631978">
                  <a:extLst>
                    <a:ext uri="{9D8B030D-6E8A-4147-A177-3AD203B41FA5}">
                      <a16:colId xmlns:a16="http://schemas.microsoft.com/office/drawing/2014/main" val="3202848145"/>
                    </a:ext>
                  </a:extLst>
                </a:gridCol>
                <a:gridCol w="631978">
                  <a:extLst>
                    <a:ext uri="{9D8B030D-6E8A-4147-A177-3AD203B41FA5}">
                      <a16:colId xmlns:a16="http://schemas.microsoft.com/office/drawing/2014/main" val="3673931485"/>
                    </a:ext>
                  </a:extLst>
                </a:gridCol>
                <a:gridCol w="631978">
                  <a:extLst>
                    <a:ext uri="{9D8B030D-6E8A-4147-A177-3AD203B41FA5}">
                      <a16:colId xmlns:a16="http://schemas.microsoft.com/office/drawing/2014/main" val="2985771183"/>
                    </a:ext>
                  </a:extLst>
                </a:gridCol>
              </a:tblGrid>
              <a:tr h="626584">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a:p>
                  </a:txBody>
                  <a:tcPr>
                    <a:solidFill>
                      <a:schemeClr val="accent5">
                        <a:lumMod val="60000"/>
                        <a:lumOff val="40000"/>
                      </a:schemeClr>
                    </a:solidFill>
                  </a:tcPr>
                </a:tc>
                <a:tc>
                  <a:txBody>
                    <a:bodyPr/>
                    <a:lstStyle/>
                    <a:p>
                      <a:endParaRPr lang="zh-CN" altLang="en-US"/>
                    </a:p>
                  </a:txBody>
                  <a:tcPr>
                    <a:solidFill>
                      <a:schemeClr val="accent5">
                        <a:lumMod val="60000"/>
                        <a:lumOff val="40000"/>
                      </a:schemeClr>
                    </a:solidFill>
                  </a:tcPr>
                </a:tc>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2732787351"/>
                  </a:ext>
                </a:extLst>
              </a:tr>
              <a:tr h="626584">
                <a:tc>
                  <a:txBody>
                    <a:bodyPr/>
                    <a:lstStyle/>
                    <a:p>
                      <a:endParaRPr lang="zh-CN" altLang="en-US"/>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3283130978"/>
                  </a:ext>
                </a:extLst>
              </a:tr>
              <a:tr h="626584">
                <a:tc>
                  <a:txBody>
                    <a:bodyPr/>
                    <a:lstStyle/>
                    <a:p>
                      <a:endParaRPr lang="zh-CN" altLang="en-US"/>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243922767"/>
                  </a:ext>
                </a:extLst>
              </a:tr>
              <a:tr h="626584">
                <a:tc>
                  <a:txBody>
                    <a:bodyPr/>
                    <a:lstStyle/>
                    <a:p>
                      <a:endParaRPr lang="zh-CN" altLang="en-US"/>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solidFill>
                          <a:schemeClr val="accent1">
                            <a:lumMod val="60000"/>
                            <a:lumOff val="40000"/>
                          </a:schemeClr>
                        </a:solidFill>
                      </a:endParaRPr>
                    </a:p>
                  </a:txBody>
                  <a:tcPr>
                    <a:solidFill>
                      <a:schemeClr val="accent5">
                        <a:lumMod val="60000"/>
                        <a:lumOff val="40000"/>
                      </a:schemeClr>
                    </a:solidFill>
                  </a:tcPr>
                </a:tc>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2594504292"/>
                  </a:ext>
                </a:extLst>
              </a:tr>
              <a:tr h="626584">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extLst>
                  <a:ext uri="{0D108BD9-81ED-4DB2-BD59-A6C34878D82A}">
                    <a16:rowId xmlns:a16="http://schemas.microsoft.com/office/drawing/2014/main" val="3674370134"/>
                  </a:ext>
                </a:extLst>
              </a:tr>
              <a:tr h="626584">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extLst>
                  <a:ext uri="{0D108BD9-81ED-4DB2-BD59-A6C34878D82A}">
                    <a16:rowId xmlns:a16="http://schemas.microsoft.com/office/drawing/2014/main" val="1885477736"/>
                  </a:ext>
                </a:extLst>
              </a:tr>
              <a:tr h="626584">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extLst>
                  <a:ext uri="{0D108BD9-81ED-4DB2-BD59-A6C34878D82A}">
                    <a16:rowId xmlns:a16="http://schemas.microsoft.com/office/drawing/2014/main" val="382658867"/>
                  </a:ext>
                </a:extLst>
              </a:tr>
              <a:tr h="626584">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tc>
                  <a:txBody>
                    <a:bodyPr/>
                    <a:lstStyle/>
                    <a:p>
                      <a:r>
                        <a:rPr lang="en-US" altLang="zh-CN" dirty="0"/>
                        <a:t>1</a:t>
                      </a:r>
                      <a:endParaRPr lang="zh-CN" altLang="en-US" dirty="0"/>
                    </a:p>
                  </a:txBody>
                  <a:tcPr/>
                </a:tc>
                <a:extLst>
                  <a:ext uri="{0D108BD9-81ED-4DB2-BD59-A6C34878D82A}">
                    <a16:rowId xmlns:a16="http://schemas.microsoft.com/office/drawing/2014/main" val="1210216834"/>
                  </a:ext>
                </a:extLst>
              </a:tr>
            </a:tbl>
          </a:graphicData>
        </a:graphic>
      </p:graphicFrame>
    </p:spTree>
    <p:extLst>
      <p:ext uri="{BB962C8B-B14F-4D97-AF65-F5344CB8AC3E}">
        <p14:creationId xmlns:p14="http://schemas.microsoft.com/office/powerpoint/2010/main" val="13172817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8E7D15-F1B7-AF80-2B3A-27D3AB6C9363}"/>
              </a:ext>
            </a:extLst>
          </p:cNvPr>
          <p:cNvSpPr>
            <a:spLocks noGrp="1"/>
          </p:cNvSpPr>
          <p:nvPr>
            <p:ph type="title"/>
          </p:nvPr>
        </p:nvSpPr>
        <p:spPr/>
        <p:txBody>
          <a:bodyPr/>
          <a:lstStyle/>
          <a:p>
            <a:endParaRPr lang="zh-CN" altLang="en-US"/>
          </a:p>
        </p:txBody>
      </p:sp>
      <p:graphicFrame>
        <p:nvGraphicFramePr>
          <p:cNvPr id="4" name="内容占位符 3">
            <a:extLst>
              <a:ext uri="{FF2B5EF4-FFF2-40B4-BE49-F238E27FC236}">
                <a16:creationId xmlns:a16="http://schemas.microsoft.com/office/drawing/2014/main" id="{A4CF85ED-ACDE-E10E-BC20-96B844B09965}"/>
              </a:ext>
            </a:extLst>
          </p:cNvPr>
          <p:cNvGraphicFramePr>
            <a:graphicFrameLocks noGrp="1"/>
          </p:cNvGraphicFramePr>
          <p:nvPr>
            <p:ph idx="1"/>
            <p:extLst>
              <p:ext uri="{D42A27DB-BD31-4B8C-83A1-F6EECF244321}">
                <p14:modId xmlns:p14="http://schemas.microsoft.com/office/powerpoint/2010/main" val="80198869"/>
              </p:ext>
            </p:extLst>
          </p:nvPr>
        </p:nvGraphicFramePr>
        <p:xfrm>
          <a:off x="838200" y="1825625"/>
          <a:ext cx="5055824" cy="5012672"/>
        </p:xfrm>
        <a:graphic>
          <a:graphicData uri="http://schemas.openxmlformats.org/drawingml/2006/table">
            <a:tbl>
              <a:tblPr>
                <a:tableStyleId>{5C22544A-7EE6-4342-B048-85BDC9FD1C3A}</a:tableStyleId>
              </a:tblPr>
              <a:tblGrid>
                <a:gridCol w="631978">
                  <a:extLst>
                    <a:ext uri="{9D8B030D-6E8A-4147-A177-3AD203B41FA5}">
                      <a16:colId xmlns:a16="http://schemas.microsoft.com/office/drawing/2014/main" val="686758151"/>
                    </a:ext>
                  </a:extLst>
                </a:gridCol>
                <a:gridCol w="631978">
                  <a:extLst>
                    <a:ext uri="{9D8B030D-6E8A-4147-A177-3AD203B41FA5}">
                      <a16:colId xmlns:a16="http://schemas.microsoft.com/office/drawing/2014/main" val="2477203622"/>
                    </a:ext>
                  </a:extLst>
                </a:gridCol>
                <a:gridCol w="631978">
                  <a:extLst>
                    <a:ext uri="{9D8B030D-6E8A-4147-A177-3AD203B41FA5}">
                      <a16:colId xmlns:a16="http://schemas.microsoft.com/office/drawing/2014/main" val="42852974"/>
                    </a:ext>
                  </a:extLst>
                </a:gridCol>
                <a:gridCol w="631978">
                  <a:extLst>
                    <a:ext uri="{9D8B030D-6E8A-4147-A177-3AD203B41FA5}">
                      <a16:colId xmlns:a16="http://schemas.microsoft.com/office/drawing/2014/main" val="2244728880"/>
                    </a:ext>
                  </a:extLst>
                </a:gridCol>
                <a:gridCol w="631978">
                  <a:extLst>
                    <a:ext uri="{9D8B030D-6E8A-4147-A177-3AD203B41FA5}">
                      <a16:colId xmlns:a16="http://schemas.microsoft.com/office/drawing/2014/main" val="3199331148"/>
                    </a:ext>
                  </a:extLst>
                </a:gridCol>
                <a:gridCol w="631978">
                  <a:extLst>
                    <a:ext uri="{9D8B030D-6E8A-4147-A177-3AD203B41FA5}">
                      <a16:colId xmlns:a16="http://schemas.microsoft.com/office/drawing/2014/main" val="3846711157"/>
                    </a:ext>
                  </a:extLst>
                </a:gridCol>
                <a:gridCol w="631978">
                  <a:extLst>
                    <a:ext uri="{9D8B030D-6E8A-4147-A177-3AD203B41FA5}">
                      <a16:colId xmlns:a16="http://schemas.microsoft.com/office/drawing/2014/main" val="3070524992"/>
                    </a:ext>
                  </a:extLst>
                </a:gridCol>
                <a:gridCol w="631978">
                  <a:extLst>
                    <a:ext uri="{9D8B030D-6E8A-4147-A177-3AD203B41FA5}">
                      <a16:colId xmlns:a16="http://schemas.microsoft.com/office/drawing/2014/main" val="1211545401"/>
                    </a:ext>
                  </a:extLst>
                </a:gridCol>
              </a:tblGrid>
              <a:tr h="626584">
                <a:tc>
                  <a:txBody>
                    <a:bodyPr/>
                    <a:lstStyle/>
                    <a:p>
                      <a:r>
                        <a:rPr lang="en-US" altLang="zh-CN" dirty="0"/>
                        <a:t>1</a:t>
                      </a:r>
                      <a:endParaRPr lang="zh-CN" altLang="en-US" dirty="0"/>
                    </a:p>
                  </a:txBody>
                  <a:tcPr>
                    <a:solidFill>
                      <a:schemeClr val="accent5">
                        <a:lumMod val="60000"/>
                        <a:lumOff val="40000"/>
                      </a:schemeClr>
                    </a:solidFill>
                  </a:tcPr>
                </a:tc>
                <a:tc>
                  <a:txBody>
                    <a:bodyPr/>
                    <a:lstStyle/>
                    <a:p>
                      <a:r>
                        <a:rPr lang="en-US" altLang="zh-CN" dirty="0"/>
                        <a:t>2</a:t>
                      </a:r>
                      <a:endParaRPr lang="zh-CN" altLang="en-US" dirty="0"/>
                    </a:p>
                  </a:txBody>
                  <a:tcPr>
                    <a:solidFill>
                      <a:schemeClr val="accent5">
                        <a:lumMod val="60000"/>
                        <a:lumOff val="40000"/>
                      </a:schemeClr>
                    </a:solidFill>
                  </a:tcPr>
                </a:tc>
                <a:tc>
                  <a:txBody>
                    <a:bodyPr/>
                    <a:lstStyle/>
                    <a:p>
                      <a:r>
                        <a:rPr lang="en-US" altLang="zh-CN" dirty="0"/>
                        <a:t>3</a:t>
                      </a:r>
                      <a:endParaRPr lang="zh-CN" altLang="en-US" dirty="0"/>
                    </a:p>
                  </a:txBody>
                  <a:tcPr>
                    <a:solidFill>
                      <a:schemeClr val="accent5">
                        <a:lumMod val="60000"/>
                        <a:lumOff val="40000"/>
                      </a:schemeClr>
                    </a:solidFill>
                  </a:tcPr>
                </a:tc>
                <a:tc>
                  <a:txBody>
                    <a:bodyPr/>
                    <a:lstStyle/>
                    <a:p>
                      <a:r>
                        <a:rPr lang="en-US" altLang="zh-CN" dirty="0"/>
                        <a:t>4</a:t>
                      </a:r>
                      <a:endParaRPr lang="zh-CN" altLang="en-US" dirty="0"/>
                    </a:p>
                  </a:txBody>
                  <a:tcPr>
                    <a:solidFill>
                      <a:schemeClr val="accent5">
                        <a:lumMod val="60000"/>
                        <a:lumOff val="40000"/>
                      </a:schemeClr>
                    </a:solidFill>
                  </a:tcPr>
                </a:tc>
                <a:tc>
                  <a:txBody>
                    <a:bodyPr/>
                    <a:lstStyle/>
                    <a:p>
                      <a:r>
                        <a:rPr lang="en-US" altLang="zh-CN" dirty="0"/>
                        <a:t>5</a:t>
                      </a:r>
                      <a:endParaRPr lang="zh-CN" altLang="en-US" dirty="0"/>
                    </a:p>
                  </a:txBody>
                  <a:tcPr/>
                </a:tc>
                <a:tc>
                  <a:txBody>
                    <a:bodyPr/>
                    <a:lstStyle/>
                    <a:p>
                      <a:r>
                        <a:rPr lang="en-US" altLang="zh-CN" dirty="0"/>
                        <a:t>6</a:t>
                      </a:r>
                      <a:endParaRPr lang="zh-CN" altLang="en-US" dirty="0"/>
                    </a:p>
                  </a:txBody>
                  <a:tcPr/>
                </a:tc>
                <a:tc>
                  <a:txBody>
                    <a:bodyPr/>
                    <a:lstStyle/>
                    <a:p>
                      <a:r>
                        <a:rPr lang="en-US" altLang="zh-CN" dirty="0"/>
                        <a:t>7</a:t>
                      </a:r>
                      <a:endParaRPr lang="zh-CN" altLang="en-US" dirty="0"/>
                    </a:p>
                  </a:txBody>
                  <a:tcPr/>
                </a:tc>
                <a:tc>
                  <a:txBody>
                    <a:bodyPr/>
                    <a:lstStyle/>
                    <a:p>
                      <a:r>
                        <a:rPr lang="en-US" altLang="zh-CN" dirty="0"/>
                        <a:t>8</a:t>
                      </a:r>
                      <a:endParaRPr lang="zh-CN" altLang="en-US" dirty="0"/>
                    </a:p>
                  </a:txBody>
                  <a:tcPr/>
                </a:tc>
                <a:extLst>
                  <a:ext uri="{0D108BD9-81ED-4DB2-BD59-A6C34878D82A}">
                    <a16:rowId xmlns:a16="http://schemas.microsoft.com/office/drawing/2014/main" val="3295379507"/>
                  </a:ext>
                </a:extLst>
              </a:tr>
              <a:tr h="626584">
                <a:tc>
                  <a:txBody>
                    <a:bodyPr/>
                    <a:lstStyle/>
                    <a:p>
                      <a:r>
                        <a:rPr lang="en-US" altLang="zh-CN" dirty="0"/>
                        <a:t>9</a:t>
                      </a:r>
                      <a:endParaRPr lang="zh-CN" altLang="en-US" dirty="0"/>
                    </a:p>
                  </a:txBody>
                  <a:tcPr>
                    <a:solidFill>
                      <a:schemeClr val="accent5">
                        <a:lumMod val="60000"/>
                        <a:lumOff val="40000"/>
                      </a:schemeClr>
                    </a:solidFill>
                  </a:tcPr>
                </a:tc>
                <a:tc>
                  <a:txBody>
                    <a:bodyPr/>
                    <a:lstStyle/>
                    <a:p>
                      <a:r>
                        <a:rPr lang="en-US" altLang="zh-CN" dirty="0"/>
                        <a:t>10</a:t>
                      </a:r>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3224299520"/>
                  </a:ext>
                </a:extLst>
              </a:tr>
              <a:tr h="626584">
                <a:tc>
                  <a:txBody>
                    <a:bodyPr/>
                    <a:lstStyle/>
                    <a:p>
                      <a:r>
                        <a:rPr lang="en-US" altLang="zh-CN" dirty="0"/>
                        <a:t>11</a:t>
                      </a:r>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2147264263"/>
                  </a:ext>
                </a:extLst>
              </a:tr>
              <a:tr h="626584">
                <a:tc>
                  <a:txBody>
                    <a:bodyPr/>
                    <a:lstStyle/>
                    <a:p>
                      <a:r>
                        <a:rPr lang="en-US" altLang="zh-CN" dirty="0"/>
                        <a:t>12</a:t>
                      </a:r>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solidFill>
                          <a:schemeClr val="accent1">
                            <a:lumMod val="60000"/>
                            <a:lumOff val="40000"/>
                          </a:schemeClr>
                        </a:solidFill>
                      </a:endParaRPr>
                    </a:p>
                  </a:txBody>
                  <a:tcPr>
                    <a:solidFill>
                      <a:schemeClr val="accent5">
                        <a:lumMod val="60000"/>
                        <a:lumOff val="40000"/>
                      </a:schemeClr>
                    </a:solidFill>
                  </a:tcPr>
                </a:tc>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131236705"/>
                  </a:ext>
                </a:extLst>
              </a:tr>
              <a:tr h="626584">
                <a:tc>
                  <a:txBody>
                    <a:bodyPr/>
                    <a:lstStyle/>
                    <a:p>
                      <a:r>
                        <a:rPr lang="en-US" altLang="zh-CN" dirty="0"/>
                        <a:t>13</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2254232297"/>
                  </a:ext>
                </a:extLst>
              </a:tr>
              <a:tr h="626584">
                <a:tc>
                  <a:txBody>
                    <a:bodyPr/>
                    <a:lstStyle/>
                    <a:p>
                      <a:r>
                        <a:rPr lang="en-US" altLang="zh-CN" dirty="0"/>
                        <a:t>14</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3932775656"/>
                  </a:ext>
                </a:extLst>
              </a:tr>
              <a:tr h="626584">
                <a:tc>
                  <a:txBody>
                    <a:bodyPr/>
                    <a:lstStyle/>
                    <a:p>
                      <a:r>
                        <a:rPr lang="en-US" altLang="zh-CN" dirty="0"/>
                        <a:t>15</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4218244636"/>
                  </a:ext>
                </a:extLst>
              </a:tr>
              <a:tr h="626584">
                <a:tc>
                  <a:txBody>
                    <a:bodyPr/>
                    <a:lstStyle/>
                    <a:p>
                      <a:r>
                        <a:rPr lang="en-US" altLang="zh-CN" dirty="0"/>
                        <a:t>16</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3415110671"/>
                  </a:ext>
                </a:extLst>
              </a:tr>
            </a:tbl>
          </a:graphicData>
        </a:graphic>
      </p:graphicFrame>
    </p:spTree>
    <p:extLst>
      <p:ext uri="{BB962C8B-B14F-4D97-AF65-F5344CB8AC3E}">
        <p14:creationId xmlns:p14="http://schemas.microsoft.com/office/powerpoint/2010/main" val="259949800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52F589-51E9-8E0C-8AAC-4B0FF24C2874}"/>
              </a:ext>
            </a:extLst>
          </p:cNvPr>
          <p:cNvSpPr>
            <a:spLocks noGrp="1"/>
          </p:cNvSpPr>
          <p:nvPr>
            <p:ph type="title"/>
          </p:nvPr>
        </p:nvSpPr>
        <p:spPr/>
        <p:txBody>
          <a:bodyPr/>
          <a:lstStyle/>
          <a:p>
            <a:endParaRPr lang="zh-CN" altLang="en-US"/>
          </a:p>
        </p:txBody>
      </p:sp>
      <p:graphicFrame>
        <p:nvGraphicFramePr>
          <p:cNvPr id="4" name="内容占位符 3">
            <a:extLst>
              <a:ext uri="{FF2B5EF4-FFF2-40B4-BE49-F238E27FC236}">
                <a16:creationId xmlns:a16="http://schemas.microsoft.com/office/drawing/2014/main" id="{49E130EE-8374-7BEF-6F93-63E9FE8BAA53}"/>
              </a:ext>
            </a:extLst>
          </p:cNvPr>
          <p:cNvGraphicFramePr>
            <a:graphicFrameLocks noGrp="1"/>
          </p:cNvGraphicFramePr>
          <p:nvPr>
            <p:ph idx="1"/>
            <p:extLst>
              <p:ext uri="{D42A27DB-BD31-4B8C-83A1-F6EECF244321}">
                <p14:modId xmlns:p14="http://schemas.microsoft.com/office/powerpoint/2010/main" val="527118414"/>
              </p:ext>
            </p:extLst>
          </p:nvPr>
        </p:nvGraphicFramePr>
        <p:xfrm>
          <a:off x="838200" y="1690688"/>
          <a:ext cx="5055824" cy="5012672"/>
        </p:xfrm>
        <a:graphic>
          <a:graphicData uri="http://schemas.openxmlformats.org/drawingml/2006/table">
            <a:tbl>
              <a:tblPr>
                <a:tableStyleId>{5C22544A-7EE6-4342-B048-85BDC9FD1C3A}</a:tableStyleId>
              </a:tblPr>
              <a:tblGrid>
                <a:gridCol w="631978">
                  <a:extLst>
                    <a:ext uri="{9D8B030D-6E8A-4147-A177-3AD203B41FA5}">
                      <a16:colId xmlns:a16="http://schemas.microsoft.com/office/drawing/2014/main" val="686758151"/>
                    </a:ext>
                  </a:extLst>
                </a:gridCol>
                <a:gridCol w="631978">
                  <a:extLst>
                    <a:ext uri="{9D8B030D-6E8A-4147-A177-3AD203B41FA5}">
                      <a16:colId xmlns:a16="http://schemas.microsoft.com/office/drawing/2014/main" val="2477203622"/>
                    </a:ext>
                  </a:extLst>
                </a:gridCol>
                <a:gridCol w="631978">
                  <a:extLst>
                    <a:ext uri="{9D8B030D-6E8A-4147-A177-3AD203B41FA5}">
                      <a16:colId xmlns:a16="http://schemas.microsoft.com/office/drawing/2014/main" val="42852974"/>
                    </a:ext>
                  </a:extLst>
                </a:gridCol>
                <a:gridCol w="631978">
                  <a:extLst>
                    <a:ext uri="{9D8B030D-6E8A-4147-A177-3AD203B41FA5}">
                      <a16:colId xmlns:a16="http://schemas.microsoft.com/office/drawing/2014/main" val="2244728880"/>
                    </a:ext>
                  </a:extLst>
                </a:gridCol>
                <a:gridCol w="631978">
                  <a:extLst>
                    <a:ext uri="{9D8B030D-6E8A-4147-A177-3AD203B41FA5}">
                      <a16:colId xmlns:a16="http://schemas.microsoft.com/office/drawing/2014/main" val="3199331148"/>
                    </a:ext>
                  </a:extLst>
                </a:gridCol>
                <a:gridCol w="631978">
                  <a:extLst>
                    <a:ext uri="{9D8B030D-6E8A-4147-A177-3AD203B41FA5}">
                      <a16:colId xmlns:a16="http://schemas.microsoft.com/office/drawing/2014/main" val="3846711157"/>
                    </a:ext>
                  </a:extLst>
                </a:gridCol>
                <a:gridCol w="631978">
                  <a:extLst>
                    <a:ext uri="{9D8B030D-6E8A-4147-A177-3AD203B41FA5}">
                      <a16:colId xmlns:a16="http://schemas.microsoft.com/office/drawing/2014/main" val="3070524992"/>
                    </a:ext>
                  </a:extLst>
                </a:gridCol>
                <a:gridCol w="631978">
                  <a:extLst>
                    <a:ext uri="{9D8B030D-6E8A-4147-A177-3AD203B41FA5}">
                      <a16:colId xmlns:a16="http://schemas.microsoft.com/office/drawing/2014/main" val="1211545401"/>
                    </a:ext>
                  </a:extLst>
                </a:gridCol>
              </a:tblGrid>
              <a:tr h="626584">
                <a:tc>
                  <a:txBody>
                    <a:bodyPr/>
                    <a:lstStyle/>
                    <a:p>
                      <a:endParaRPr lang="zh-CN" altLang="en-US" dirty="0"/>
                    </a:p>
                  </a:txBody>
                  <a:tcPr>
                    <a:solidFill>
                      <a:schemeClr val="accent5">
                        <a:lumMod val="60000"/>
                        <a:lumOff val="40000"/>
                      </a:schemeClr>
                    </a:solidFill>
                  </a:tcPr>
                </a:tc>
                <a:tc>
                  <a:txBody>
                    <a:bodyPr/>
                    <a:lstStyle/>
                    <a:p>
                      <a:r>
                        <a:rPr lang="en-US" altLang="zh-CN" dirty="0"/>
                        <a:t>1</a:t>
                      </a:r>
                      <a:endParaRPr lang="zh-CN" altLang="en-US" dirty="0"/>
                    </a:p>
                  </a:txBody>
                  <a:tcPr>
                    <a:solidFill>
                      <a:schemeClr val="accent5">
                        <a:lumMod val="60000"/>
                        <a:lumOff val="40000"/>
                      </a:schemeClr>
                    </a:solidFill>
                  </a:tcPr>
                </a:tc>
                <a:tc>
                  <a:txBody>
                    <a:bodyPr/>
                    <a:lstStyle/>
                    <a:p>
                      <a:endParaRPr lang="zh-CN" altLang="en-US"/>
                    </a:p>
                  </a:txBody>
                  <a:tcPr>
                    <a:solidFill>
                      <a:schemeClr val="accent5">
                        <a:lumMod val="60000"/>
                        <a:lumOff val="40000"/>
                      </a:schemeClr>
                    </a:solidFill>
                  </a:tcPr>
                </a:tc>
                <a:tc>
                  <a:txBody>
                    <a:bodyPr/>
                    <a:lstStyle/>
                    <a:p>
                      <a:endParaRPr lang="zh-CN" altLang="en-US"/>
                    </a:p>
                  </a:txBody>
                  <a:tcPr>
                    <a:solidFill>
                      <a:schemeClr val="accent5">
                        <a:lumMod val="60000"/>
                        <a:lumOff val="40000"/>
                      </a:schemeClr>
                    </a:solidFill>
                  </a:tcPr>
                </a:tc>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2</a:t>
                      </a:r>
                      <a:endParaRPr lang="zh-CN" altLang="en-US" dirty="0"/>
                    </a:p>
                  </a:txBody>
                  <a:tcPr/>
                </a:tc>
                <a:extLst>
                  <a:ext uri="{0D108BD9-81ED-4DB2-BD59-A6C34878D82A}">
                    <a16:rowId xmlns:a16="http://schemas.microsoft.com/office/drawing/2014/main" val="3295379507"/>
                  </a:ext>
                </a:extLst>
              </a:tr>
              <a:tr h="626584">
                <a:tc>
                  <a:txBody>
                    <a:bodyPr/>
                    <a:lstStyle/>
                    <a:p>
                      <a:endParaRPr lang="zh-CN" altLang="en-US"/>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a:p>
                  </a:txBody>
                  <a:tcPr/>
                </a:tc>
                <a:tc>
                  <a:txBody>
                    <a:bodyPr/>
                    <a:lstStyle/>
                    <a:p>
                      <a:endParaRPr lang="zh-CN" altLang="en-US"/>
                    </a:p>
                  </a:txBody>
                  <a:tcPr/>
                </a:tc>
                <a:tc>
                  <a:txBody>
                    <a:bodyPr/>
                    <a:lstStyle/>
                    <a:p>
                      <a:r>
                        <a:rPr lang="en-US" altLang="zh-CN" dirty="0"/>
                        <a:t>3</a:t>
                      </a:r>
                      <a:endParaRPr lang="zh-CN" altLang="en-US" dirty="0"/>
                    </a:p>
                  </a:txBody>
                  <a:tcPr/>
                </a:tc>
                <a:tc>
                  <a:txBody>
                    <a:bodyPr/>
                    <a:lstStyle/>
                    <a:p>
                      <a:endParaRPr lang="zh-CN" altLang="en-US" dirty="0"/>
                    </a:p>
                  </a:txBody>
                  <a:tcPr/>
                </a:tc>
                <a:extLst>
                  <a:ext uri="{0D108BD9-81ED-4DB2-BD59-A6C34878D82A}">
                    <a16:rowId xmlns:a16="http://schemas.microsoft.com/office/drawing/2014/main" val="3224299520"/>
                  </a:ext>
                </a:extLst>
              </a:tr>
              <a:tr h="626584">
                <a:tc>
                  <a:txBody>
                    <a:bodyPr/>
                    <a:lstStyle/>
                    <a:p>
                      <a:endParaRPr lang="zh-CN" altLang="en-US"/>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r>
                        <a:rPr lang="en-US" altLang="zh-CN" dirty="0"/>
                        <a:t>7</a:t>
                      </a:r>
                      <a:endParaRPr lang="zh-CN" altLang="en-US" dirty="0"/>
                    </a:p>
                  </a:txBody>
                  <a:tcPr>
                    <a:solidFill>
                      <a:schemeClr val="accent5">
                        <a:lumMod val="60000"/>
                        <a:lumOff val="40000"/>
                      </a:schemeClr>
                    </a:solidFill>
                  </a:tcPr>
                </a:tc>
                <a:tc>
                  <a:txBody>
                    <a:bodyPr/>
                    <a:lstStyle/>
                    <a:p>
                      <a:r>
                        <a:rPr lang="en-US" altLang="zh-CN" dirty="0"/>
                        <a:t>6</a:t>
                      </a:r>
                      <a:endParaRPr lang="zh-CN" altLang="en-US" dirty="0"/>
                    </a:p>
                  </a:txBody>
                  <a:tcPr>
                    <a:solidFill>
                      <a:schemeClr val="accent5">
                        <a:lumMod val="60000"/>
                        <a:lumOff val="40000"/>
                      </a:schemeClr>
                    </a:solidFill>
                  </a:tcPr>
                </a:tc>
                <a:tc>
                  <a:txBody>
                    <a:bodyPr/>
                    <a:lstStyle/>
                    <a:p>
                      <a:endParaRPr lang="zh-CN" altLang="en-US" dirty="0"/>
                    </a:p>
                  </a:txBody>
                  <a:tcPr/>
                </a:tc>
                <a:tc>
                  <a:txBody>
                    <a:bodyPr/>
                    <a:lstStyle/>
                    <a:p>
                      <a:r>
                        <a:rPr lang="en-US" altLang="zh-CN" dirty="0"/>
                        <a:t>5</a:t>
                      </a:r>
                      <a:endParaRPr lang="zh-CN" altLang="en-US" dirty="0"/>
                    </a:p>
                  </a:txBody>
                  <a:tcPr/>
                </a:tc>
                <a:tc>
                  <a:txBody>
                    <a:bodyPr/>
                    <a:lstStyle/>
                    <a:p>
                      <a:r>
                        <a:rPr lang="en-US" altLang="zh-CN" dirty="0"/>
                        <a:t>4</a:t>
                      </a:r>
                      <a:endParaRPr lang="zh-CN" altLang="en-US" dirty="0"/>
                    </a:p>
                  </a:txBody>
                  <a:tcPr/>
                </a:tc>
                <a:tc>
                  <a:txBody>
                    <a:bodyPr/>
                    <a:lstStyle/>
                    <a:p>
                      <a:endParaRPr lang="zh-CN" altLang="en-US" dirty="0"/>
                    </a:p>
                  </a:txBody>
                  <a:tcPr/>
                </a:tc>
                <a:extLst>
                  <a:ext uri="{0D108BD9-81ED-4DB2-BD59-A6C34878D82A}">
                    <a16:rowId xmlns:a16="http://schemas.microsoft.com/office/drawing/2014/main" val="2147264263"/>
                  </a:ext>
                </a:extLst>
              </a:tr>
              <a:tr h="626584">
                <a:tc>
                  <a:txBody>
                    <a:bodyPr/>
                    <a:lstStyle/>
                    <a:p>
                      <a:endParaRPr lang="zh-CN" altLang="en-US"/>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solidFill>
                          <a:schemeClr val="accent1">
                            <a:lumMod val="60000"/>
                            <a:lumOff val="40000"/>
                          </a:schemeClr>
                        </a:solidFill>
                      </a:endParaRPr>
                    </a:p>
                  </a:txBody>
                  <a:tcPr>
                    <a:solidFill>
                      <a:schemeClr val="accent5">
                        <a:lumMod val="60000"/>
                        <a:lumOff val="40000"/>
                      </a:schemeClr>
                    </a:solidFill>
                  </a:tcPr>
                </a:tc>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131236705"/>
                  </a:ext>
                </a:extLst>
              </a:tr>
              <a:tr h="626584">
                <a:tc>
                  <a:txBody>
                    <a:bodyPr/>
                    <a:lstStyle/>
                    <a:p>
                      <a:r>
                        <a:rPr lang="en-US" altLang="zh-CN" dirty="0"/>
                        <a:t>8</a:t>
                      </a:r>
                      <a:endParaRPr lang="zh-CN" altLang="en-US" dirty="0"/>
                    </a:p>
                  </a:txBody>
                  <a:tcPr/>
                </a:tc>
                <a:tc>
                  <a:txBody>
                    <a:bodyPr/>
                    <a:lstStyle/>
                    <a:p>
                      <a:endParaRPr lang="zh-CN" altLang="en-US" dirty="0"/>
                    </a:p>
                  </a:txBody>
                  <a:tcPr/>
                </a:tc>
                <a:tc>
                  <a:txBody>
                    <a:bodyPr/>
                    <a:lstStyle/>
                    <a:p>
                      <a:r>
                        <a:rPr lang="en-US" altLang="zh-CN" dirty="0"/>
                        <a:t>9</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10</a:t>
                      </a:r>
                      <a:endParaRPr lang="zh-CN" altLang="en-US" dirty="0"/>
                    </a:p>
                  </a:txBody>
                  <a:tcPr/>
                </a:tc>
                <a:tc>
                  <a:txBody>
                    <a:bodyPr/>
                    <a:lstStyle/>
                    <a:p>
                      <a:endParaRPr lang="zh-CN" altLang="en-US" dirty="0"/>
                    </a:p>
                  </a:txBody>
                  <a:tcPr/>
                </a:tc>
                <a:extLst>
                  <a:ext uri="{0D108BD9-81ED-4DB2-BD59-A6C34878D82A}">
                    <a16:rowId xmlns:a16="http://schemas.microsoft.com/office/drawing/2014/main" val="2254232297"/>
                  </a:ext>
                </a:extLst>
              </a:tr>
              <a:tr h="626584">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r>
                        <a:rPr lang="en-US" altLang="zh-CN" dirty="0"/>
                        <a:t>11</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12</a:t>
                      </a:r>
                      <a:endParaRPr lang="zh-CN" altLang="en-US" dirty="0"/>
                    </a:p>
                  </a:txBody>
                  <a:tcPr/>
                </a:tc>
                <a:extLst>
                  <a:ext uri="{0D108BD9-81ED-4DB2-BD59-A6C34878D82A}">
                    <a16:rowId xmlns:a16="http://schemas.microsoft.com/office/drawing/2014/main" val="3932775656"/>
                  </a:ext>
                </a:extLst>
              </a:tr>
              <a:tr h="626584">
                <a:tc>
                  <a:txBody>
                    <a:bodyPr/>
                    <a:lstStyle/>
                    <a:p>
                      <a:endParaRPr lang="zh-CN" altLang="en-US" dirty="0"/>
                    </a:p>
                  </a:txBody>
                  <a:tcPr/>
                </a:tc>
                <a:tc>
                  <a:txBody>
                    <a:bodyPr/>
                    <a:lstStyle/>
                    <a:p>
                      <a:endParaRPr lang="zh-CN" altLang="en-US" dirty="0"/>
                    </a:p>
                  </a:txBody>
                  <a:tcPr/>
                </a:tc>
                <a:tc>
                  <a:txBody>
                    <a:bodyPr/>
                    <a:lstStyle/>
                    <a:p>
                      <a:r>
                        <a:rPr lang="en-US" altLang="zh-CN" dirty="0"/>
                        <a:t>13</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4218244636"/>
                  </a:ext>
                </a:extLst>
              </a:tr>
              <a:tr h="626584">
                <a:tc>
                  <a:txBody>
                    <a:bodyPr/>
                    <a:lstStyle/>
                    <a:p>
                      <a:endParaRPr lang="zh-CN" altLang="en-US"/>
                    </a:p>
                  </a:txBody>
                  <a:tcPr/>
                </a:tc>
                <a:tc>
                  <a:txBody>
                    <a:bodyPr/>
                    <a:lstStyle/>
                    <a:p>
                      <a:r>
                        <a:rPr lang="en-US" altLang="zh-CN" dirty="0"/>
                        <a:t>14</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15</a:t>
                      </a:r>
                      <a:endParaRPr lang="zh-CN" altLang="en-US" dirty="0"/>
                    </a:p>
                  </a:txBody>
                  <a:tcPr/>
                </a:tc>
                <a:tc>
                  <a:txBody>
                    <a:bodyPr/>
                    <a:lstStyle/>
                    <a:p>
                      <a:r>
                        <a:rPr lang="en-US" altLang="zh-CN" dirty="0"/>
                        <a:t>16</a:t>
                      </a:r>
                      <a:endParaRPr lang="zh-CN" altLang="en-US" dirty="0"/>
                    </a:p>
                  </a:txBody>
                  <a:tcPr/>
                </a:tc>
                <a:extLst>
                  <a:ext uri="{0D108BD9-81ED-4DB2-BD59-A6C34878D82A}">
                    <a16:rowId xmlns:a16="http://schemas.microsoft.com/office/drawing/2014/main" val="3415110671"/>
                  </a:ext>
                </a:extLst>
              </a:tr>
            </a:tbl>
          </a:graphicData>
        </a:graphic>
      </p:graphicFrame>
    </p:spTree>
    <p:extLst>
      <p:ext uri="{BB962C8B-B14F-4D97-AF65-F5344CB8AC3E}">
        <p14:creationId xmlns:p14="http://schemas.microsoft.com/office/powerpoint/2010/main" val="7710257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A27319-C807-F502-5F4E-80A1FBA5E42C}"/>
              </a:ext>
            </a:extLst>
          </p:cNvPr>
          <p:cNvSpPr>
            <a:spLocks noGrp="1"/>
          </p:cNvSpPr>
          <p:nvPr>
            <p:ph type="title"/>
          </p:nvPr>
        </p:nvSpPr>
        <p:spPr/>
        <p:txBody>
          <a:bodyPr/>
          <a:lstStyle/>
          <a:p>
            <a:endParaRPr lang="zh-CN" altLang="en-US"/>
          </a:p>
        </p:txBody>
      </p:sp>
      <p:graphicFrame>
        <p:nvGraphicFramePr>
          <p:cNvPr id="4" name="内容占位符 3">
            <a:extLst>
              <a:ext uri="{FF2B5EF4-FFF2-40B4-BE49-F238E27FC236}">
                <a16:creationId xmlns:a16="http://schemas.microsoft.com/office/drawing/2014/main" id="{816AE1F6-CA46-0DC1-1557-BDB7E49EA5C1}"/>
              </a:ext>
            </a:extLst>
          </p:cNvPr>
          <p:cNvGraphicFramePr>
            <a:graphicFrameLocks noGrp="1"/>
          </p:cNvGraphicFramePr>
          <p:nvPr>
            <p:ph idx="1"/>
            <p:extLst>
              <p:ext uri="{D42A27DB-BD31-4B8C-83A1-F6EECF244321}">
                <p14:modId xmlns:p14="http://schemas.microsoft.com/office/powerpoint/2010/main" val="845413980"/>
              </p:ext>
            </p:extLst>
          </p:nvPr>
        </p:nvGraphicFramePr>
        <p:xfrm>
          <a:off x="838200" y="1825625"/>
          <a:ext cx="5055824" cy="5012672"/>
        </p:xfrm>
        <a:graphic>
          <a:graphicData uri="http://schemas.openxmlformats.org/drawingml/2006/table">
            <a:tbl>
              <a:tblPr>
                <a:tableStyleId>{5C22544A-7EE6-4342-B048-85BDC9FD1C3A}</a:tableStyleId>
              </a:tblPr>
              <a:tblGrid>
                <a:gridCol w="631978">
                  <a:extLst>
                    <a:ext uri="{9D8B030D-6E8A-4147-A177-3AD203B41FA5}">
                      <a16:colId xmlns:a16="http://schemas.microsoft.com/office/drawing/2014/main" val="2589991044"/>
                    </a:ext>
                  </a:extLst>
                </a:gridCol>
                <a:gridCol w="631978">
                  <a:extLst>
                    <a:ext uri="{9D8B030D-6E8A-4147-A177-3AD203B41FA5}">
                      <a16:colId xmlns:a16="http://schemas.microsoft.com/office/drawing/2014/main" val="1458240602"/>
                    </a:ext>
                  </a:extLst>
                </a:gridCol>
                <a:gridCol w="631978">
                  <a:extLst>
                    <a:ext uri="{9D8B030D-6E8A-4147-A177-3AD203B41FA5}">
                      <a16:colId xmlns:a16="http://schemas.microsoft.com/office/drawing/2014/main" val="2963362840"/>
                    </a:ext>
                  </a:extLst>
                </a:gridCol>
                <a:gridCol w="631978">
                  <a:extLst>
                    <a:ext uri="{9D8B030D-6E8A-4147-A177-3AD203B41FA5}">
                      <a16:colId xmlns:a16="http://schemas.microsoft.com/office/drawing/2014/main" val="606168185"/>
                    </a:ext>
                  </a:extLst>
                </a:gridCol>
                <a:gridCol w="631978">
                  <a:extLst>
                    <a:ext uri="{9D8B030D-6E8A-4147-A177-3AD203B41FA5}">
                      <a16:colId xmlns:a16="http://schemas.microsoft.com/office/drawing/2014/main" val="1959529253"/>
                    </a:ext>
                  </a:extLst>
                </a:gridCol>
                <a:gridCol w="631978">
                  <a:extLst>
                    <a:ext uri="{9D8B030D-6E8A-4147-A177-3AD203B41FA5}">
                      <a16:colId xmlns:a16="http://schemas.microsoft.com/office/drawing/2014/main" val="1284225257"/>
                    </a:ext>
                  </a:extLst>
                </a:gridCol>
                <a:gridCol w="631978">
                  <a:extLst>
                    <a:ext uri="{9D8B030D-6E8A-4147-A177-3AD203B41FA5}">
                      <a16:colId xmlns:a16="http://schemas.microsoft.com/office/drawing/2014/main" val="1776088444"/>
                    </a:ext>
                  </a:extLst>
                </a:gridCol>
                <a:gridCol w="631978">
                  <a:extLst>
                    <a:ext uri="{9D8B030D-6E8A-4147-A177-3AD203B41FA5}">
                      <a16:colId xmlns:a16="http://schemas.microsoft.com/office/drawing/2014/main" val="2767776393"/>
                    </a:ext>
                  </a:extLst>
                </a:gridCol>
              </a:tblGrid>
              <a:tr h="626584">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a:p>
                  </a:txBody>
                  <a:tcPr>
                    <a:solidFill>
                      <a:schemeClr val="accent5">
                        <a:lumMod val="60000"/>
                        <a:lumOff val="40000"/>
                      </a:schemeClr>
                    </a:solidFill>
                  </a:tcPr>
                </a:tc>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3868506831"/>
                  </a:ext>
                </a:extLst>
              </a:tr>
              <a:tr h="626584">
                <a:tc>
                  <a:txBody>
                    <a:bodyPr/>
                    <a:lstStyle/>
                    <a:p>
                      <a:r>
                        <a:rPr lang="en-US" altLang="zh-CN" dirty="0"/>
                        <a:t>1</a:t>
                      </a:r>
                      <a:endParaRPr lang="zh-CN" altLang="en-US" dirty="0"/>
                    </a:p>
                  </a:txBody>
                  <a:tcPr>
                    <a:solidFill>
                      <a:schemeClr val="accent5">
                        <a:lumMod val="60000"/>
                        <a:lumOff val="40000"/>
                      </a:schemeClr>
                    </a:solidFill>
                  </a:tcPr>
                </a:tc>
                <a:tc>
                  <a:txBody>
                    <a:bodyPr/>
                    <a:lstStyle/>
                    <a:p>
                      <a:r>
                        <a:rPr lang="en-US" altLang="zh-CN" dirty="0"/>
                        <a:t>2 </a:t>
                      </a:r>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r>
                        <a:rPr lang="en-US" altLang="zh-CN" dirty="0"/>
                        <a:t>3 </a:t>
                      </a:r>
                      <a:endParaRPr lang="zh-CN" altLang="en-US" dirty="0"/>
                    </a:p>
                  </a:txBody>
                  <a:tcPr/>
                </a:tc>
                <a:tc>
                  <a:txBody>
                    <a:bodyPr/>
                    <a:lstStyle/>
                    <a:p>
                      <a:r>
                        <a:rPr lang="en-US" altLang="zh-CN" dirty="0"/>
                        <a:t>4</a:t>
                      </a:r>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2499464792"/>
                  </a:ext>
                </a:extLst>
              </a:tr>
              <a:tr h="626584">
                <a:tc>
                  <a:txBody>
                    <a:bodyPr/>
                    <a:lstStyle/>
                    <a:p>
                      <a:endParaRPr lang="zh-CN" altLang="en-US"/>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r>
                        <a:rPr lang="en-US" altLang="zh-CN" dirty="0"/>
                        <a:t>5</a:t>
                      </a:r>
                      <a:endParaRPr lang="zh-CN" altLang="en-US" dirty="0"/>
                    </a:p>
                  </a:txBody>
                  <a:tcPr>
                    <a:solidFill>
                      <a:schemeClr val="accent5">
                        <a:lumMod val="60000"/>
                        <a:lumOff val="40000"/>
                      </a:schemeClr>
                    </a:solidFill>
                  </a:tcPr>
                </a:tc>
                <a:tc>
                  <a:txBody>
                    <a:bodyPr/>
                    <a:lstStyle/>
                    <a:p>
                      <a:r>
                        <a:rPr lang="en-US" altLang="zh-CN" dirty="0"/>
                        <a:t>6</a:t>
                      </a:r>
                      <a:endParaRPr lang="zh-CN" altLang="en-US" dirty="0"/>
                    </a:p>
                  </a:txBody>
                  <a:tcPr>
                    <a:solidFill>
                      <a:schemeClr val="accent5">
                        <a:lumMod val="60000"/>
                        <a:lumOff val="40000"/>
                      </a:schemeClr>
                    </a:solidFill>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3422979043"/>
                  </a:ext>
                </a:extLst>
              </a:tr>
              <a:tr h="626584">
                <a:tc>
                  <a:txBody>
                    <a:bodyPr/>
                    <a:lstStyle/>
                    <a:p>
                      <a:endParaRPr lang="zh-CN" altLang="en-US"/>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p>
                  </a:txBody>
                  <a:tcPr>
                    <a:solidFill>
                      <a:schemeClr val="accent5">
                        <a:lumMod val="60000"/>
                        <a:lumOff val="40000"/>
                      </a:schemeClr>
                    </a:solidFill>
                  </a:tcPr>
                </a:tc>
                <a:tc>
                  <a:txBody>
                    <a:bodyPr/>
                    <a:lstStyle/>
                    <a:p>
                      <a:endParaRPr lang="zh-CN" altLang="en-US" dirty="0">
                        <a:solidFill>
                          <a:schemeClr val="accent1">
                            <a:lumMod val="60000"/>
                            <a:lumOff val="40000"/>
                          </a:schemeClr>
                        </a:solidFill>
                      </a:endParaRPr>
                    </a:p>
                  </a:txBody>
                  <a:tcPr>
                    <a:solidFill>
                      <a:schemeClr val="accent5">
                        <a:lumMod val="60000"/>
                        <a:lumOff val="40000"/>
                      </a:schemeClr>
                    </a:solidFill>
                  </a:tcPr>
                </a:tc>
                <a:tc>
                  <a:txBody>
                    <a:bodyPr/>
                    <a:lstStyle/>
                    <a:p>
                      <a:r>
                        <a:rPr lang="en-US" altLang="zh-CN" dirty="0"/>
                        <a:t>7</a:t>
                      </a:r>
                      <a:endParaRPr lang="zh-CN" altLang="en-US" dirty="0"/>
                    </a:p>
                  </a:txBody>
                  <a:tcPr/>
                </a:tc>
                <a:tc>
                  <a:txBody>
                    <a:bodyPr/>
                    <a:lstStyle/>
                    <a:p>
                      <a:r>
                        <a:rPr lang="en-US" altLang="zh-CN" dirty="0"/>
                        <a:t>8</a:t>
                      </a:r>
                      <a:endParaRPr lang="zh-CN" altLang="en-US" dirty="0"/>
                    </a:p>
                  </a:txBody>
                  <a:tcPr/>
                </a:tc>
                <a:tc>
                  <a:txBody>
                    <a:bodyPr/>
                    <a:lstStyle/>
                    <a:p>
                      <a:r>
                        <a:rPr lang="en-US" altLang="zh-CN" dirty="0"/>
                        <a:t>10</a:t>
                      </a:r>
                      <a:endParaRPr lang="zh-CN" altLang="en-US" dirty="0"/>
                    </a:p>
                  </a:txBody>
                  <a:tcPr/>
                </a:tc>
                <a:tc>
                  <a:txBody>
                    <a:bodyPr/>
                    <a:lstStyle/>
                    <a:p>
                      <a:r>
                        <a:rPr lang="en-US" altLang="zh-CN" dirty="0"/>
                        <a:t>11</a:t>
                      </a:r>
                      <a:endParaRPr lang="zh-CN" altLang="en-US" dirty="0"/>
                    </a:p>
                  </a:txBody>
                  <a:tcPr/>
                </a:tc>
                <a:extLst>
                  <a:ext uri="{0D108BD9-81ED-4DB2-BD59-A6C34878D82A}">
                    <a16:rowId xmlns:a16="http://schemas.microsoft.com/office/drawing/2014/main" val="1468612249"/>
                  </a:ext>
                </a:extLst>
              </a:tr>
              <a:tr h="626584">
                <a:tc>
                  <a:txBody>
                    <a:bodyPr/>
                    <a:lstStyle/>
                    <a:p>
                      <a:endParaRPr lang="zh-CN" altLang="en-US" dirty="0"/>
                    </a:p>
                  </a:txBody>
                  <a:tcPr/>
                </a:tc>
                <a:tc>
                  <a:txBody>
                    <a:bodyPr/>
                    <a:lstStyle/>
                    <a:p>
                      <a:r>
                        <a:rPr lang="en-US" altLang="zh-CN" dirty="0"/>
                        <a:t>9</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1574664129"/>
                  </a:ext>
                </a:extLst>
              </a:tr>
              <a:tr h="626584">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12</a:t>
                      </a:r>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2825888904"/>
                  </a:ext>
                </a:extLst>
              </a:tr>
              <a:tr h="626584">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13</a:t>
                      </a:r>
                      <a:endParaRPr lang="zh-CN" altLang="en-US" dirty="0"/>
                    </a:p>
                  </a:txBody>
                  <a:tcPr/>
                </a:tc>
                <a:tc>
                  <a:txBody>
                    <a:bodyPr/>
                    <a:lstStyle/>
                    <a:p>
                      <a:r>
                        <a:rPr lang="en-US" altLang="zh-CN" dirty="0"/>
                        <a:t>14</a:t>
                      </a:r>
                      <a:endParaRPr lang="zh-CN" altLang="en-US" dirty="0"/>
                    </a:p>
                  </a:txBody>
                  <a:tcPr/>
                </a:tc>
                <a:tc>
                  <a:txBody>
                    <a:bodyPr/>
                    <a:lstStyle/>
                    <a:p>
                      <a:r>
                        <a:rPr lang="en-US" altLang="zh-CN" dirty="0"/>
                        <a:t>15</a:t>
                      </a:r>
                      <a:endParaRPr lang="zh-CN" altLang="en-US" dirty="0"/>
                    </a:p>
                  </a:txBody>
                  <a:tcPr/>
                </a:tc>
                <a:extLst>
                  <a:ext uri="{0D108BD9-81ED-4DB2-BD59-A6C34878D82A}">
                    <a16:rowId xmlns:a16="http://schemas.microsoft.com/office/drawing/2014/main" val="877569780"/>
                  </a:ext>
                </a:extLst>
              </a:tr>
              <a:tr h="626584">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r>
                        <a:rPr lang="en-US" altLang="zh-CN" dirty="0"/>
                        <a:t>16</a:t>
                      </a:r>
                      <a:endParaRPr lang="zh-CN" altLang="en-US" dirty="0"/>
                    </a:p>
                  </a:txBody>
                  <a:tcPr/>
                </a:tc>
                <a:extLst>
                  <a:ext uri="{0D108BD9-81ED-4DB2-BD59-A6C34878D82A}">
                    <a16:rowId xmlns:a16="http://schemas.microsoft.com/office/drawing/2014/main" val="4233355586"/>
                  </a:ext>
                </a:extLst>
              </a:tr>
            </a:tbl>
          </a:graphicData>
        </a:graphic>
      </p:graphicFrame>
    </p:spTree>
    <p:extLst>
      <p:ext uri="{BB962C8B-B14F-4D97-AF65-F5344CB8AC3E}">
        <p14:creationId xmlns:p14="http://schemas.microsoft.com/office/powerpoint/2010/main" val="11546708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2C4EAB-F053-A635-F8F8-8B857A444A1E}"/>
              </a:ext>
            </a:extLst>
          </p:cNvPr>
          <p:cNvSpPr>
            <a:spLocks noGrp="1"/>
          </p:cNvSpPr>
          <p:nvPr>
            <p:ph type="title"/>
          </p:nvPr>
        </p:nvSpPr>
        <p:spPr/>
        <p:txBody>
          <a:bodyPr/>
          <a:lstStyle/>
          <a:p>
            <a:r>
              <a:rPr lang="en-US" altLang="zh-CN" dirty="0"/>
              <a:t>F-</a:t>
            </a:r>
            <a:r>
              <a:rPr lang="zh-CN" altLang="en-US" b="0" i="0" dirty="0">
                <a:solidFill>
                  <a:srgbClr val="FFFFFF"/>
                </a:solidFill>
                <a:effectLst/>
                <a:latin typeface="system"/>
              </a:rPr>
              <a:t>双生双宿之探</a:t>
            </a:r>
            <a:endParaRPr lang="zh-CN" altLang="en-US" dirty="0"/>
          </a:p>
        </p:txBody>
      </p:sp>
      <p:sp>
        <p:nvSpPr>
          <p:cNvPr id="3" name="内容占位符 2">
            <a:extLst>
              <a:ext uri="{FF2B5EF4-FFF2-40B4-BE49-F238E27FC236}">
                <a16:creationId xmlns:a16="http://schemas.microsoft.com/office/drawing/2014/main" id="{8E1090EF-BB35-DB77-AA83-203ACEA3B1C4}"/>
              </a:ext>
            </a:extLst>
          </p:cNvPr>
          <p:cNvSpPr>
            <a:spLocks noGrp="1"/>
          </p:cNvSpPr>
          <p:nvPr>
            <p:ph idx="1"/>
          </p:nvPr>
        </p:nvSpPr>
        <p:spPr/>
        <p:txBody>
          <a:bodyPr/>
          <a:lstStyle/>
          <a:p>
            <a:r>
              <a:rPr lang="zh-CN" altLang="en-US" dirty="0"/>
              <a:t>小红定义一个数组是“双生数组”，当且仅当该数组大小为偶数，数组的元素种类恰好为 </a:t>
            </a:r>
            <a:r>
              <a:rPr lang="en-US" altLang="zh-CN" dirty="0"/>
              <a:t>2 </a:t>
            </a:r>
            <a:r>
              <a:rPr lang="zh-CN" altLang="en-US" dirty="0"/>
              <a:t>种，且这两种元素的出现次数相同。例如 </a:t>
            </a:r>
            <a:r>
              <a:rPr lang="en-US" altLang="zh-CN" dirty="0"/>
              <a:t>{1,1,4,4,1,4} </a:t>
            </a:r>
            <a:r>
              <a:rPr lang="zh-CN" altLang="en-US" dirty="0"/>
              <a:t>是双生数组。</a:t>
            </a:r>
            <a:endParaRPr lang="en-US" altLang="zh-CN" dirty="0"/>
          </a:p>
          <a:p>
            <a:r>
              <a:rPr lang="zh-CN" altLang="en-US" dirty="0"/>
              <a:t>现在小红拿到了一个数组，她希望你计算该数组有多少连续子数组是双生数组。</a:t>
            </a:r>
          </a:p>
        </p:txBody>
      </p:sp>
    </p:spTree>
    <p:extLst>
      <p:ext uri="{BB962C8B-B14F-4D97-AF65-F5344CB8AC3E}">
        <p14:creationId xmlns:p14="http://schemas.microsoft.com/office/powerpoint/2010/main" val="1437979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03398B-F4F3-793C-CDA6-CE81C026620C}"/>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B3BBD7B5-FC06-6BAB-DF11-B682F1FF4F63}"/>
              </a:ext>
            </a:extLst>
          </p:cNvPr>
          <p:cNvSpPr>
            <a:spLocks noGrp="1"/>
          </p:cNvSpPr>
          <p:nvPr>
            <p:ph idx="1"/>
          </p:nvPr>
        </p:nvSpPr>
        <p:spPr/>
        <p:txBody>
          <a:bodyPr/>
          <a:lstStyle/>
          <a:p>
            <a:r>
              <a:rPr lang="en-US" altLang="zh-CN" dirty="0"/>
              <a:t>X</a:t>
            </a:r>
            <a:r>
              <a:rPr lang="zh-CN" altLang="en-US" dirty="0"/>
              <a:t>中不要包含</a:t>
            </a:r>
            <a:r>
              <a:rPr lang="en-US" altLang="zh-CN" dirty="0"/>
              <a:t>ai</a:t>
            </a:r>
            <a:r>
              <a:rPr lang="zh-CN" altLang="en-US" dirty="0"/>
              <a:t>的任何因子最安全</a:t>
            </a:r>
            <a:endParaRPr lang="en-US" altLang="zh-CN" dirty="0"/>
          </a:p>
          <a:p>
            <a:r>
              <a:rPr lang="zh-CN" altLang="en-US" dirty="0"/>
              <a:t>不包含因子也就不包含质数因子</a:t>
            </a:r>
          </a:p>
          <a:p>
            <a:endParaRPr lang="zh-CN" altLang="en-US" dirty="0"/>
          </a:p>
        </p:txBody>
      </p:sp>
    </p:spTree>
    <p:extLst>
      <p:ext uri="{BB962C8B-B14F-4D97-AF65-F5344CB8AC3E}">
        <p14:creationId xmlns:p14="http://schemas.microsoft.com/office/powerpoint/2010/main" val="150846008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70E36B-003E-8202-15D3-72BC52434BB0}"/>
              </a:ext>
            </a:extLst>
          </p:cNvPr>
          <p:cNvSpPr>
            <a:spLocks noGrp="1"/>
          </p:cNvSpPr>
          <p:nvPr>
            <p:ph type="title"/>
          </p:nvPr>
        </p:nvSpPr>
        <p:spPr/>
        <p:txBody>
          <a:bodyPr/>
          <a:lstStyle/>
          <a:p>
            <a:r>
              <a:rPr lang="en-US" altLang="zh-CN" dirty="0"/>
              <a:t> </a:t>
            </a:r>
            <a:endParaRPr lang="zh-CN" altLang="en-US" dirty="0"/>
          </a:p>
        </p:txBody>
      </p:sp>
      <p:sp>
        <p:nvSpPr>
          <p:cNvPr id="3" name="内容占位符 2">
            <a:extLst>
              <a:ext uri="{FF2B5EF4-FFF2-40B4-BE49-F238E27FC236}">
                <a16:creationId xmlns:a16="http://schemas.microsoft.com/office/drawing/2014/main" id="{083FB877-4E60-9A9D-A713-236065E201EC}"/>
              </a:ext>
            </a:extLst>
          </p:cNvPr>
          <p:cNvSpPr>
            <a:spLocks noGrp="1"/>
          </p:cNvSpPr>
          <p:nvPr>
            <p:ph idx="1"/>
          </p:nvPr>
        </p:nvSpPr>
        <p:spPr/>
        <p:txBody>
          <a:bodyPr/>
          <a:lstStyle/>
          <a:p>
            <a:r>
              <a:rPr lang="zh-CN" altLang="en-US" dirty="0"/>
              <a:t>暴力：枚举</a:t>
            </a:r>
            <a:r>
              <a:rPr lang="en-US" altLang="zh-CN" dirty="0"/>
              <a:t>l</a:t>
            </a:r>
            <a:r>
              <a:rPr lang="zh-CN" altLang="en-US" dirty="0"/>
              <a:t>和</a:t>
            </a:r>
            <a:r>
              <a:rPr lang="en-US" altLang="zh-CN" dirty="0"/>
              <a:t>r</a:t>
            </a:r>
            <a:r>
              <a:rPr lang="zh-CN" altLang="en-US" dirty="0"/>
              <a:t>，去算区间是不是双生区间  </a:t>
            </a:r>
            <a:r>
              <a:rPr lang="en-US" altLang="zh-CN" dirty="0"/>
              <a:t>O(n^3)</a:t>
            </a:r>
            <a:r>
              <a:rPr lang="zh-CN" altLang="en-US" dirty="0"/>
              <a:t>，是就加一不是就不管</a:t>
            </a:r>
            <a:endParaRPr lang="en-US" altLang="zh-CN" dirty="0"/>
          </a:p>
          <a:p>
            <a:r>
              <a:rPr lang="zh-CN" altLang="en-US" dirty="0"/>
              <a:t>稍微优化一下，当</a:t>
            </a:r>
            <a:r>
              <a:rPr lang="en-US" altLang="zh-CN" dirty="0"/>
              <a:t>l</a:t>
            </a:r>
            <a:r>
              <a:rPr lang="zh-CN" altLang="en-US" dirty="0"/>
              <a:t>到</a:t>
            </a:r>
            <a:r>
              <a:rPr lang="en-US" altLang="zh-CN" dirty="0"/>
              <a:t>r</a:t>
            </a:r>
            <a:r>
              <a:rPr lang="zh-CN" altLang="en-US" dirty="0"/>
              <a:t>中数的个数大于</a:t>
            </a:r>
            <a:r>
              <a:rPr lang="en-US" altLang="zh-CN" dirty="0"/>
              <a:t>2</a:t>
            </a:r>
            <a:r>
              <a:rPr lang="zh-CN" altLang="en-US" dirty="0"/>
              <a:t>了，</a:t>
            </a:r>
            <a:r>
              <a:rPr lang="en-US" altLang="zh-CN" dirty="0"/>
              <a:t>r</a:t>
            </a:r>
            <a:r>
              <a:rPr lang="zh-CN" altLang="en-US" dirty="0"/>
              <a:t>就不要往后走了</a:t>
            </a:r>
            <a:endParaRPr lang="en-US" altLang="zh-CN" dirty="0"/>
          </a:p>
          <a:p>
            <a:r>
              <a:rPr lang="en-US" altLang="zh-CN" dirty="0"/>
              <a:t>(</a:t>
            </a:r>
            <a:r>
              <a:rPr lang="zh-CN" altLang="en-US" dirty="0"/>
              <a:t>对于多重</a:t>
            </a:r>
            <a:r>
              <a:rPr lang="en-US" altLang="zh-CN" dirty="0"/>
              <a:t>for</a:t>
            </a:r>
            <a:r>
              <a:rPr lang="zh-CN" altLang="en-US" dirty="0"/>
              <a:t>循环的优化有一个很简单的思考方式：一重一重去看能丢掉哪个不（一般</a:t>
            </a:r>
            <a:r>
              <a:rPr lang="en-US" altLang="zh-CN" dirty="0"/>
              <a:t>l</a:t>
            </a:r>
            <a:r>
              <a:rPr lang="zh-CN" altLang="en-US" dirty="0"/>
              <a:t>和</a:t>
            </a:r>
            <a:r>
              <a:rPr lang="en-US" altLang="zh-CN" dirty="0"/>
              <a:t>r</a:t>
            </a:r>
            <a:r>
              <a:rPr lang="zh-CN" altLang="en-US" dirty="0"/>
              <a:t>的枚举是同一个道理，所以很有可能只丢得掉一个）</a:t>
            </a:r>
            <a:r>
              <a:rPr lang="en-US" altLang="zh-CN" dirty="0"/>
              <a:t>)</a:t>
            </a:r>
          </a:p>
          <a:p>
            <a:r>
              <a:rPr lang="zh-CN" altLang="en-US" dirty="0"/>
              <a:t>（对于计数的优化方式：不要一个一个尝试，要是能直接算多好啊，（分段直接算也行的））</a:t>
            </a:r>
            <a:endParaRPr lang="en-US" altLang="zh-CN" dirty="0"/>
          </a:p>
          <a:p>
            <a:endParaRPr lang="en-US" altLang="zh-CN" dirty="0"/>
          </a:p>
          <a:p>
            <a:endParaRPr lang="en-US" altLang="zh-CN" dirty="0"/>
          </a:p>
          <a:p>
            <a:endParaRPr lang="en-US" altLang="zh-CN" dirty="0"/>
          </a:p>
          <a:p>
            <a:endParaRPr lang="zh-CN" altLang="en-US" dirty="0"/>
          </a:p>
        </p:txBody>
      </p:sp>
    </p:spTree>
    <p:extLst>
      <p:ext uri="{BB962C8B-B14F-4D97-AF65-F5344CB8AC3E}">
        <p14:creationId xmlns:p14="http://schemas.microsoft.com/office/powerpoint/2010/main" val="548546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70F0AD-9D60-4A49-ED07-727A021C8560}"/>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D7744EFD-ADCB-DDD4-C16C-C650315DFBED}"/>
              </a:ext>
            </a:extLst>
          </p:cNvPr>
          <p:cNvSpPr>
            <a:spLocks noGrp="1"/>
          </p:cNvSpPr>
          <p:nvPr>
            <p:ph idx="1"/>
          </p:nvPr>
        </p:nvSpPr>
        <p:spPr/>
        <p:txBody>
          <a:bodyPr/>
          <a:lstStyle/>
          <a:p>
            <a:r>
              <a:rPr lang="en-US" altLang="zh-CN" dirty="0" err="1"/>
              <a:t>eg</a:t>
            </a:r>
            <a:r>
              <a:rPr lang="zh-CN" altLang="en-US" dirty="0"/>
              <a:t>：</a:t>
            </a:r>
            <a:endParaRPr lang="en-US" altLang="zh-CN" dirty="0"/>
          </a:p>
          <a:p>
            <a:endParaRPr lang="zh-CN" altLang="en-US" dirty="0"/>
          </a:p>
        </p:txBody>
      </p:sp>
      <p:graphicFrame>
        <p:nvGraphicFramePr>
          <p:cNvPr id="4" name="表格 3">
            <a:extLst>
              <a:ext uri="{FF2B5EF4-FFF2-40B4-BE49-F238E27FC236}">
                <a16:creationId xmlns:a16="http://schemas.microsoft.com/office/drawing/2014/main" id="{312BC85B-285C-85C3-5482-66F2F57BFB55}"/>
              </a:ext>
            </a:extLst>
          </p:cNvPr>
          <p:cNvGraphicFramePr>
            <a:graphicFrameLocks noGrp="1"/>
          </p:cNvGraphicFramePr>
          <p:nvPr>
            <p:extLst>
              <p:ext uri="{D42A27DB-BD31-4B8C-83A1-F6EECF244321}">
                <p14:modId xmlns:p14="http://schemas.microsoft.com/office/powerpoint/2010/main" val="279779910"/>
              </p:ext>
            </p:extLst>
          </p:nvPr>
        </p:nvGraphicFramePr>
        <p:xfrm>
          <a:off x="1009316" y="2464244"/>
          <a:ext cx="9229560" cy="1073040"/>
        </p:xfrm>
        <a:graphic>
          <a:graphicData uri="http://schemas.openxmlformats.org/drawingml/2006/table">
            <a:tbl>
              <a:tblPr firstRow="1" bandRow="1">
                <a:tableStyleId>{5C22544A-7EE6-4342-B048-85BDC9FD1C3A}</a:tableStyleId>
              </a:tblPr>
              <a:tblGrid>
                <a:gridCol w="615304">
                  <a:extLst>
                    <a:ext uri="{9D8B030D-6E8A-4147-A177-3AD203B41FA5}">
                      <a16:colId xmlns:a16="http://schemas.microsoft.com/office/drawing/2014/main" val="4155200980"/>
                    </a:ext>
                  </a:extLst>
                </a:gridCol>
                <a:gridCol w="615304">
                  <a:extLst>
                    <a:ext uri="{9D8B030D-6E8A-4147-A177-3AD203B41FA5}">
                      <a16:colId xmlns:a16="http://schemas.microsoft.com/office/drawing/2014/main" val="991334165"/>
                    </a:ext>
                  </a:extLst>
                </a:gridCol>
                <a:gridCol w="615304">
                  <a:extLst>
                    <a:ext uri="{9D8B030D-6E8A-4147-A177-3AD203B41FA5}">
                      <a16:colId xmlns:a16="http://schemas.microsoft.com/office/drawing/2014/main" val="2380604885"/>
                    </a:ext>
                  </a:extLst>
                </a:gridCol>
                <a:gridCol w="615304">
                  <a:extLst>
                    <a:ext uri="{9D8B030D-6E8A-4147-A177-3AD203B41FA5}">
                      <a16:colId xmlns:a16="http://schemas.microsoft.com/office/drawing/2014/main" val="2552789975"/>
                    </a:ext>
                  </a:extLst>
                </a:gridCol>
                <a:gridCol w="615304">
                  <a:extLst>
                    <a:ext uri="{9D8B030D-6E8A-4147-A177-3AD203B41FA5}">
                      <a16:colId xmlns:a16="http://schemas.microsoft.com/office/drawing/2014/main" val="3092819779"/>
                    </a:ext>
                  </a:extLst>
                </a:gridCol>
                <a:gridCol w="615304">
                  <a:extLst>
                    <a:ext uri="{9D8B030D-6E8A-4147-A177-3AD203B41FA5}">
                      <a16:colId xmlns:a16="http://schemas.microsoft.com/office/drawing/2014/main" val="3167747883"/>
                    </a:ext>
                  </a:extLst>
                </a:gridCol>
                <a:gridCol w="615304">
                  <a:extLst>
                    <a:ext uri="{9D8B030D-6E8A-4147-A177-3AD203B41FA5}">
                      <a16:colId xmlns:a16="http://schemas.microsoft.com/office/drawing/2014/main" val="4072455284"/>
                    </a:ext>
                  </a:extLst>
                </a:gridCol>
                <a:gridCol w="615304">
                  <a:extLst>
                    <a:ext uri="{9D8B030D-6E8A-4147-A177-3AD203B41FA5}">
                      <a16:colId xmlns:a16="http://schemas.microsoft.com/office/drawing/2014/main" val="3522863786"/>
                    </a:ext>
                  </a:extLst>
                </a:gridCol>
                <a:gridCol w="615304">
                  <a:extLst>
                    <a:ext uri="{9D8B030D-6E8A-4147-A177-3AD203B41FA5}">
                      <a16:colId xmlns:a16="http://schemas.microsoft.com/office/drawing/2014/main" val="3632424468"/>
                    </a:ext>
                  </a:extLst>
                </a:gridCol>
                <a:gridCol w="615304">
                  <a:extLst>
                    <a:ext uri="{9D8B030D-6E8A-4147-A177-3AD203B41FA5}">
                      <a16:colId xmlns:a16="http://schemas.microsoft.com/office/drawing/2014/main" val="2492603667"/>
                    </a:ext>
                  </a:extLst>
                </a:gridCol>
                <a:gridCol w="615304">
                  <a:extLst>
                    <a:ext uri="{9D8B030D-6E8A-4147-A177-3AD203B41FA5}">
                      <a16:colId xmlns:a16="http://schemas.microsoft.com/office/drawing/2014/main" val="1146261646"/>
                    </a:ext>
                  </a:extLst>
                </a:gridCol>
                <a:gridCol w="615304">
                  <a:extLst>
                    <a:ext uri="{9D8B030D-6E8A-4147-A177-3AD203B41FA5}">
                      <a16:colId xmlns:a16="http://schemas.microsoft.com/office/drawing/2014/main" val="3397055109"/>
                    </a:ext>
                  </a:extLst>
                </a:gridCol>
                <a:gridCol w="615304">
                  <a:extLst>
                    <a:ext uri="{9D8B030D-6E8A-4147-A177-3AD203B41FA5}">
                      <a16:colId xmlns:a16="http://schemas.microsoft.com/office/drawing/2014/main" val="1624444157"/>
                    </a:ext>
                  </a:extLst>
                </a:gridCol>
                <a:gridCol w="615304">
                  <a:extLst>
                    <a:ext uri="{9D8B030D-6E8A-4147-A177-3AD203B41FA5}">
                      <a16:colId xmlns:a16="http://schemas.microsoft.com/office/drawing/2014/main" val="2991509755"/>
                    </a:ext>
                  </a:extLst>
                </a:gridCol>
                <a:gridCol w="615304">
                  <a:extLst>
                    <a:ext uri="{9D8B030D-6E8A-4147-A177-3AD203B41FA5}">
                      <a16:colId xmlns:a16="http://schemas.microsoft.com/office/drawing/2014/main" val="2865969586"/>
                    </a:ext>
                  </a:extLst>
                </a:gridCol>
              </a:tblGrid>
              <a:tr h="536520">
                <a:tc>
                  <a:txBody>
                    <a:bodyPr/>
                    <a:lstStyle/>
                    <a:p>
                      <a:r>
                        <a:rPr lang="en-US" altLang="zh-CN" sz="2400" b="1" dirty="0"/>
                        <a:t>1</a:t>
                      </a:r>
                      <a:endParaRPr lang="zh-CN" altLang="en-US" sz="2400" b="1" dirty="0"/>
                    </a:p>
                  </a:txBody>
                  <a:tcPr/>
                </a:tc>
                <a:tc>
                  <a:txBody>
                    <a:bodyPr/>
                    <a:lstStyle/>
                    <a:p>
                      <a:r>
                        <a:rPr lang="en-US" altLang="zh-CN" sz="2400" b="1" dirty="0"/>
                        <a:t>2</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5</a:t>
                      </a:r>
                      <a:endParaRPr lang="zh-CN" altLang="en-US" sz="2400" b="1" dirty="0"/>
                    </a:p>
                  </a:txBody>
                  <a:tcPr/>
                </a:tc>
                <a:tc>
                  <a:txBody>
                    <a:bodyPr/>
                    <a:lstStyle/>
                    <a:p>
                      <a:r>
                        <a:rPr lang="en-US" altLang="zh-CN" sz="2400" b="1" dirty="0"/>
                        <a:t>6</a:t>
                      </a:r>
                      <a:endParaRPr lang="zh-CN" altLang="en-US" sz="2400" b="1" dirty="0"/>
                    </a:p>
                  </a:txBody>
                  <a:tcPr/>
                </a:tc>
                <a:tc>
                  <a:txBody>
                    <a:bodyPr/>
                    <a:lstStyle/>
                    <a:p>
                      <a:r>
                        <a:rPr lang="en-US" altLang="zh-CN" sz="2400" b="1" dirty="0"/>
                        <a:t>7</a:t>
                      </a:r>
                      <a:endParaRPr lang="zh-CN" altLang="en-US" sz="2400" b="1" dirty="0"/>
                    </a:p>
                  </a:txBody>
                  <a:tcPr/>
                </a:tc>
                <a:tc>
                  <a:txBody>
                    <a:bodyPr/>
                    <a:lstStyle/>
                    <a:p>
                      <a:r>
                        <a:rPr lang="en-US" altLang="zh-CN" sz="2400" b="1" dirty="0"/>
                        <a:t>8</a:t>
                      </a:r>
                      <a:endParaRPr lang="zh-CN" altLang="en-US" sz="2400" b="1" dirty="0"/>
                    </a:p>
                  </a:txBody>
                  <a:tcPr/>
                </a:tc>
                <a:tc>
                  <a:txBody>
                    <a:bodyPr/>
                    <a:lstStyle/>
                    <a:p>
                      <a:r>
                        <a:rPr lang="en-US" altLang="zh-CN" sz="2400" b="1" dirty="0"/>
                        <a:t>9</a:t>
                      </a:r>
                      <a:endParaRPr lang="zh-CN" altLang="en-US" sz="2400" b="1" dirty="0"/>
                    </a:p>
                  </a:txBody>
                  <a:tcPr/>
                </a:tc>
                <a:tc>
                  <a:txBody>
                    <a:bodyPr/>
                    <a:lstStyle/>
                    <a:p>
                      <a:r>
                        <a:rPr lang="en-US" altLang="zh-CN" sz="2400" b="1" dirty="0"/>
                        <a:t>10</a:t>
                      </a:r>
                      <a:endParaRPr lang="zh-CN" altLang="en-US" sz="2400" b="1" dirty="0"/>
                    </a:p>
                  </a:txBody>
                  <a:tcPr/>
                </a:tc>
                <a:tc>
                  <a:txBody>
                    <a:bodyPr/>
                    <a:lstStyle/>
                    <a:p>
                      <a:r>
                        <a:rPr lang="en-US" altLang="zh-CN" sz="2400" b="1" dirty="0"/>
                        <a:t>11</a:t>
                      </a:r>
                      <a:endParaRPr lang="zh-CN" altLang="en-US" sz="2400" b="1" dirty="0"/>
                    </a:p>
                  </a:txBody>
                  <a:tcPr/>
                </a:tc>
                <a:tc>
                  <a:txBody>
                    <a:bodyPr/>
                    <a:lstStyle/>
                    <a:p>
                      <a:r>
                        <a:rPr lang="en-US" altLang="zh-CN" sz="2400" b="1" dirty="0"/>
                        <a:t>12</a:t>
                      </a:r>
                      <a:endParaRPr lang="zh-CN" altLang="en-US" sz="2400" b="1" dirty="0"/>
                    </a:p>
                  </a:txBody>
                  <a:tcPr/>
                </a:tc>
                <a:tc>
                  <a:txBody>
                    <a:bodyPr/>
                    <a:lstStyle/>
                    <a:p>
                      <a:r>
                        <a:rPr lang="en-US" altLang="zh-CN" sz="2400" b="1" dirty="0"/>
                        <a:t>13</a:t>
                      </a:r>
                      <a:endParaRPr lang="zh-CN" altLang="en-US" sz="2400" b="1" dirty="0"/>
                    </a:p>
                  </a:txBody>
                  <a:tcPr/>
                </a:tc>
                <a:tc>
                  <a:txBody>
                    <a:bodyPr/>
                    <a:lstStyle/>
                    <a:p>
                      <a:r>
                        <a:rPr lang="en-US" altLang="zh-CN" sz="2400" b="1" dirty="0"/>
                        <a:t>14</a:t>
                      </a:r>
                      <a:endParaRPr lang="zh-CN" altLang="en-US" sz="2400" b="1" dirty="0"/>
                    </a:p>
                  </a:txBody>
                  <a:tcPr/>
                </a:tc>
                <a:tc>
                  <a:txBody>
                    <a:bodyPr/>
                    <a:lstStyle/>
                    <a:p>
                      <a:r>
                        <a:rPr lang="en-US" altLang="zh-CN" sz="2400" b="1" dirty="0"/>
                        <a:t>15</a:t>
                      </a:r>
                      <a:endParaRPr lang="zh-CN" altLang="en-US" sz="2400" b="1" dirty="0"/>
                    </a:p>
                  </a:txBody>
                  <a:tcPr/>
                </a:tc>
                <a:extLst>
                  <a:ext uri="{0D108BD9-81ED-4DB2-BD59-A6C34878D82A}">
                    <a16:rowId xmlns:a16="http://schemas.microsoft.com/office/drawing/2014/main" val="51782810"/>
                  </a:ext>
                </a:extLst>
              </a:tr>
              <a:tr h="536520">
                <a:tc>
                  <a:txBody>
                    <a:bodyPr/>
                    <a:lstStyle/>
                    <a:p>
                      <a:r>
                        <a:rPr lang="en-US" altLang="zh-CN" sz="2400" b="1" dirty="0"/>
                        <a:t>1</a:t>
                      </a:r>
                      <a:endParaRPr lang="zh-CN" altLang="en-US" sz="2400" b="1" dirty="0"/>
                    </a:p>
                  </a:txBody>
                  <a:tcPr/>
                </a:tc>
                <a:tc>
                  <a:txBody>
                    <a:bodyPr/>
                    <a:lstStyle/>
                    <a:p>
                      <a:r>
                        <a:rPr lang="en-US" altLang="zh-CN" sz="2400" b="1" dirty="0"/>
                        <a:t>1</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1</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5</a:t>
                      </a:r>
                      <a:endParaRPr lang="zh-CN" altLang="en-US" sz="2400" b="1" dirty="0"/>
                    </a:p>
                  </a:txBody>
                  <a:tcPr/>
                </a:tc>
                <a:tc>
                  <a:txBody>
                    <a:bodyPr/>
                    <a:lstStyle/>
                    <a:p>
                      <a:r>
                        <a:rPr lang="en-US" altLang="zh-CN" sz="2400" b="1" dirty="0"/>
                        <a:t>5</a:t>
                      </a:r>
                      <a:endParaRPr lang="zh-CN" altLang="en-US" sz="2400" b="1" dirty="0"/>
                    </a:p>
                  </a:txBody>
                  <a:tcPr/>
                </a:tc>
                <a:tc>
                  <a:txBody>
                    <a:bodyPr/>
                    <a:lstStyle/>
                    <a:p>
                      <a:r>
                        <a:rPr lang="en-US" altLang="zh-CN" sz="2400" b="1" dirty="0"/>
                        <a:t>7</a:t>
                      </a:r>
                      <a:endParaRPr lang="zh-CN" altLang="en-US" sz="2400" b="1" dirty="0"/>
                    </a:p>
                  </a:txBody>
                  <a:tcPr/>
                </a:tc>
                <a:extLst>
                  <a:ext uri="{0D108BD9-81ED-4DB2-BD59-A6C34878D82A}">
                    <a16:rowId xmlns:a16="http://schemas.microsoft.com/office/drawing/2014/main" val="2168557890"/>
                  </a:ext>
                </a:extLst>
              </a:tr>
            </a:tbl>
          </a:graphicData>
        </a:graphic>
      </p:graphicFrame>
    </p:spTree>
    <p:extLst>
      <p:ext uri="{BB962C8B-B14F-4D97-AF65-F5344CB8AC3E}">
        <p14:creationId xmlns:p14="http://schemas.microsoft.com/office/powerpoint/2010/main" val="396394988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36A390-7A6F-6E3D-C678-7F8ADA68D2AC}"/>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26FB3FF5-D9CA-ED0E-CB8E-32446A8326E4}"/>
              </a:ext>
            </a:extLst>
          </p:cNvPr>
          <p:cNvSpPr>
            <a:spLocks noGrp="1"/>
          </p:cNvSpPr>
          <p:nvPr>
            <p:ph idx="1"/>
          </p:nvPr>
        </p:nvSpPr>
        <p:spPr/>
        <p:txBody>
          <a:bodyPr/>
          <a:lstStyle/>
          <a:p>
            <a:endParaRPr lang="en-US" altLang="zh-CN" dirty="0"/>
          </a:p>
          <a:p>
            <a:endParaRPr lang="en-US" altLang="zh-CN" dirty="0"/>
          </a:p>
          <a:p>
            <a:r>
              <a:rPr lang="en-US" altLang="zh-CN" dirty="0"/>
              <a:t>[1,5]</a:t>
            </a:r>
            <a:r>
              <a:rPr lang="zh-CN" altLang="en-US" dirty="0"/>
              <a:t>这个区间里面有多少个合乎要求的子区间？</a:t>
            </a:r>
            <a:endParaRPr lang="en-US" altLang="zh-CN" dirty="0"/>
          </a:p>
          <a:p>
            <a:r>
              <a:rPr lang="zh-CN" altLang="en-US" dirty="0"/>
              <a:t>（首先，两个数</a:t>
            </a:r>
            <a:r>
              <a:rPr lang="en-US" altLang="zh-CN" dirty="0"/>
              <a:t>a</a:t>
            </a:r>
            <a:r>
              <a:rPr lang="zh-CN" altLang="en-US" dirty="0"/>
              <a:t>和</a:t>
            </a:r>
            <a:r>
              <a:rPr lang="en-US" altLang="zh-CN" dirty="0"/>
              <a:t>b</a:t>
            </a:r>
            <a:r>
              <a:rPr lang="zh-CN" altLang="en-US" dirty="0"/>
              <a:t>各自是多少其实不重要了）</a:t>
            </a:r>
            <a:endParaRPr lang="en-US" altLang="zh-CN" dirty="0"/>
          </a:p>
          <a:p>
            <a:r>
              <a:rPr lang="en-US" altLang="zh-CN" dirty="0"/>
              <a:t>1</a:t>
            </a:r>
            <a:r>
              <a:rPr lang="zh-CN" altLang="en-US" dirty="0"/>
              <a:t>记为</a:t>
            </a:r>
            <a:r>
              <a:rPr lang="en-US" altLang="zh-CN" dirty="0"/>
              <a:t>+1,4</a:t>
            </a:r>
            <a:r>
              <a:rPr lang="zh-CN" altLang="en-US" dirty="0"/>
              <a:t>记为</a:t>
            </a:r>
            <a:r>
              <a:rPr lang="en-US" altLang="zh-CN" dirty="0"/>
              <a:t>-1</a:t>
            </a:r>
          </a:p>
          <a:p>
            <a:r>
              <a:rPr lang="zh-CN" altLang="en-US" dirty="0"/>
              <a:t>实际上是求区间和等于</a:t>
            </a:r>
            <a:r>
              <a:rPr lang="en-US" altLang="zh-CN" dirty="0"/>
              <a:t>0</a:t>
            </a:r>
            <a:r>
              <a:rPr lang="zh-CN" altLang="en-US" dirty="0"/>
              <a:t>的位置个数</a:t>
            </a:r>
            <a:endParaRPr lang="en-US" altLang="zh-CN" dirty="0"/>
          </a:p>
          <a:p>
            <a:r>
              <a:rPr lang="zh-CN" altLang="en-US" dirty="0"/>
              <a:t>对于区间求前缀和，用每个不同的前缀和的值出现的次数来算答案</a:t>
            </a:r>
            <a:endParaRPr lang="en-US" altLang="zh-CN" dirty="0"/>
          </a:p>
        </p:txBody>
      </p:sp>
      <p:graphicFrame>
        <p:nvGraphicFramePr>
          <p:cNvPr id="4" name="表格 3">
            <a:extLst>
              <a:ext uri="{FF2B5EF4-FFF2-40B4-BE49-F238E27FC236}">
                <a16:creationId xmlns:a16="http://schemas.microsoft.com/office/drawing/2014/main" id="{DC329A4A-9731-08D0-4399-7FC26AC9070F}"/>
              </a:ext>
            </a:extLst>
          </p:cNvPr>
          <p:cNvGraphicFramePr>
            <a:graphicFrameLocks noGrp="1"/>
          </p:cNvGraphicFramePr>
          <p:nvPr>
            <p:extLst>
              <p:ext uri="{D42A27DB-BD31-4B8C-83A1-F6EECF244321}">
                <p14:modId xmlns:p14="http://schemas.microsoft.com/office/powerpoint/2010/main" val="180076275"/>
              </p:ext>
            </p:extLst>
          </p:nvPr>
        </p:nvGraphicFramePr>
        <p:xfrm>
          <a:off x="1009316" y="491386"/>
          <a:ext cx="9229560" cy="1073040"/>
        </p:xfrm>
        <a:graphic>
          <a:graphicData uri="http://schemas.openxmlformats.org/drawingml/2006/table">
            <a:tbl>
              <a:tblPr firstRow="1" bandRow="1">
                <a:tableStyleId>{5C22544A-7EE6-4342-B048-85BDC9FD1C3A}</a:tableStyleId>
              </a:tblPr>
              <a:tblGrid>
                <a:gridCol w="615304">
                  <a:extLst>
                    <a:ext uri="{9D8B030D-6E8A-4147-A177-3AD203B41FA5}">
                      <a16:colId xmlns:a16="http://schemas.microsoft.com/office/drawing/2014/main" val="4155200980"/>
                    </a:ext>
                  </a:extLst>
                </a:gridCol>
                <a:gridCol w="615304">
                  <a:extLst>
                    <a:ext uri="{9D8B030D-6E8A-4147-A177-3AD203B41FA5}">
                      <a16:colId xmlns:a16="http://schemas.microsoft.com/office/drawing/2014/main" val="991334165"/>
                    </a:ext>
                  </a:extLst>
                </a:gridCol>
                <a:gridCol w="615304">
                  <a:extLst>
                    <a:ext uri="{9D8B030D-6E8A-4147-A177-3AD203B41FA5}">
                      <a16:colId xmlns:a16="http://schemas.microsoft.com/office/drawing/2014/main" val="2380604885"/>
                    </a:ext>
                  </a:extLst>
                </a:gridCol>
                <a:gridCol w="615304">
                  <a:extLst>
                    <a:ext uri="{9D8B030D-6E8A-4147-A177-3AD203B41FA5}">
                      <a16:colId xmlns:a16="http://schemas.microsoft.com/office/drawing/2014/main" val="2552789975"/>
                    </a:ext>
                  </a:extLst>
                </a:gridCol>
                <a:gridCol w="615304">
                  <a:extLst>
                    <a:ext uri="{9D8B030D-6E8A-4147-A177-3AD203B41FA5}">
                      <a16:colId xmlns:a16="http://schemas.microsoft.com/office/drawing/2014/main" val="3092819779"/>
                    </a:ext>
                  </a:extLst>
                </a:gridCol>
                <a:gridCol w="615304">
                  <a:extLst>
                    <a:ext uri="{9D8B030D-6E8A-4147-A177-3AD203B41FA5}">
                      <a16:colId xmlns:a16="http://schemas.microsoft.com/office/drawing/2014/main" val="3167747883"/>
                    </a:ext>
                  </a:extLst>
                </a:gridCol>
                <a:gridCol w="615304">
                  <a:extLst>
                    <a:ext uri="{9D8B030D-6E8A-4147-A177-3AD203B41FA5}">
                      <a16:colId xmlns:a16="http://schemas.microsoft.com/office/drawing/2014/main" val="4072455284"/>
                    </a:ext>
                  </a:extLst>
                </a:gridCol>
                <a:gridCol w="615304">
                  <a:extLst>
                    <a:ext uri="{9D8B030D-6E8A-4147-A177-3AD203B41FA5}">
                      <a16:colId xmlns:a16="http://schemas.microsoft.com/office/drawing/2014/main" val="3522863786"/>
                    </a:ext>
                  </a:extLst>
                </a:gridCol>
                <a:gridCol w="615304">
                  <a:extLst>
                    <a:ext uri="{9D8B030D-6E8A-4147-A177-3AD203B41FA5}">
                      <a16:colId xmlns:a16="http://schemas.microsoft.com/office/drawing/2014/main" val="3632424468"/>
                    </a:ext>
                  </a:extLst>
                </a:gridCol>
                <a:gridCol w="615304">
                  <a:extLst>
                    <a:ext uri="{9D8B030D-6E8A-4147-A177-3AD203B41FA5}">
                      <a16:colId xmlns:a16="http://schemas.microsoft.com/office/drawing/2014/main" val="2492603667"/>
                    </a:ext>
                  </a:extLst>
                </a:gridCol>
                <a:gridCol w="615304">
                  <a:extLst>
                    <a:ext uri="{9D8B030D-6E8A-4147-A177-3AD203B41FA5}">
                      <a16:colId xmlns:a16="http://schemas.microsoft.com/office/drawing/2014/main" val="1146261646"/>
                    </a:ext>
                  </a:extLst>
                </a:gridCol>
                <a:gridCol w="615304">
                  <a:extLst>
                    <a:ext uri="{9D8B030D-6E8A-4147-A177-3AD203B41FA5}">
                      <a16:colId xmlns:a16="http://schemas.microsoft.com/office/drawing/2014/main" val="3397055109"/>
                    </a:ext>
                  </a:extLst>
                </a:gridCol>
                <a:gridCol w="615304">
                  <a:extLst>
                    <a:ext uri="{9D8B030D-6E8A-4147-A177-3AD203B41FA5}">
                      <a16:colId xmlns:a16="http://schemas.microsoft.com/office/drawing/2014/main" val="1624444157"/>
                    </a:ext>
                  </a:extLst>
                </a:gridCol>
                <a:gridCol w="615304">
                  <a:extLst>
                    <a:ext uri="{9D8B030D-6E8A-4147-A177-3AD203B41FA5}">
                      <a16:colId xmlns:a16="http://schemas.microsoft.com/office/drawing/2014/main" val="2991509755"/>
                    </a:ext>
                  </a:extLst>
                </a:gridCol>
                <a:gridCol w="615304">
                  <a:extLst>
                    <a:ext uri="{9D8B030D-6E8A-4147-A177-3AD203B41FA5}">
                      <a16:colId xmlns:a16="http://schemas.microsoft.com/office/drawing/2014/main" val="2865969586"/>
                    </a:ext>
                  </a:extLst>
                </a:gridCol>
              </a:tblGrid>
              <a:tr h="536520">
                <a:tc>
                  <a:txBody>
                    <a:bodyPr/>
                    <a:lstStyle/>
                    <a:p>
                      <a:r>
                        <a:rPr lang="en-US" altLang="zh-CN" sz="2400" b="1" dirty="0"/>
                        <a:t>1</a:t>
                      </a:r>
                      <a:endParaRPr lang="zh-CN" altLang="en-US" sz="2400" b="1" dirty="0"/>
                    </a:p>
                  </a:txBody>
                  <a:tcPr/>
                </a:tc>
                <a:tc>
                  <a:txBody>
                    <a:bodyPr/>
                    <a:lstStyle/>
                    <a:p>
                      <a:r>
                        <a:rPr lang="en-US" altLang="zh-CN" sz="2400" b="1" dirty="0"/>
                        <a:t>2</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5</a:t>
                      </a:r>
                      <a:endParaRPr lang="zh-CN" altLang="en-US" sz="2400" b="1" dirty="0"/>
                    </a:p>
                  </a:txBody>
                  <a:tcPr/>
                </a:tc>
                <a:tc>
                  <a:txBody>
                    <a:bodyPr/>
                    <a:lstStyle/>
                    <a:p>
                      <a:r>
                        <a:rPr lang="en-US" altLang="zh-CN" sz="2400" b="1" dirty="0"/>
                        <a:t>6</a:t>
                      </a:r>
                      <a:endParaRPr lang="zh-CN" altLang="en-US" sz="2400" b="1" dirty="0"/>
                    </a:p>
                  </a:txBody>
                  <a:tcPr/>
                </a:tc>
                <a:tc>
                  <a:txBody>
                    <a:bodyPr/>
                    <a:lstStyle/>
                    <a:p>
                      <a:r>
                        <a:rPr lang="en-US" altLang="zh-CN" sz="2400" b="1" dirty="0"/>
                        <a:t>7</a:t>
                      </a:r>
                      <a:endParaRPr lang="zh-CN" altLang="en-US" sz="2400" b="1" dirty="0"/>
                    </a:p>
                  </a:txBody>
                  <a:tcPr/>
                </a:tc>
                <a:tc>
                  <a:txBody>
                    <a:bodyPr/>
                    <a:lstStyle/>
                    <a:p>
                      <a:r>
                        <a:rPr lang="en-US" altLang="zh-CN" sz="2400" b="1" dirty="0"/>
                        <a:t>8</a:t>
                      </a:r>
                      <a:endParaRPr lang="zh-CN" altLang="en-US" sz="2400" b="1" dirty="0"/>
                    </a:p>
                  </a:txBody>
                  <a:tcPr/>
                </a:tc>
                <a:tc>
                  <a:txBody>
                    <a:bodyPr/>
                    <a:lstStyle/>
                    <a:p>
                      <a:r>
                        <a:rPr lang="en-US" altLang="zh-CN" sz="2400" b="1" dirty="0"/>
                        <a:t>9</a:t>
                      </a:r>
                      <a:endParaRPr lang="zh-CN" altLang="en-US" sz="2400" b="1" dirty="0"/>
                    </a:p>
                  </a:txBody>
                  <a:tcPr/>
                </a:tc>
                <a:tc>
                  <a:txBody>
                    <a:bodyPr/>
                    <a:lstStyle/>
                    <a:p>
                      <a:r>
                        <a:rPr lang="en-US" altLang="zh-CN" sz="2400" b="1" dirty="0"/>
                        <a:t>10</a:t>
                      </a:r>
                      <a:endParaRPr lang="zh-CN" altLang="en-US" sz="2400" b="1" dirty="0"/>
                    </a:p>
                  </a:txBody>
                  <a:tcPr/>
                </a:tc>
                <a:tc>
                  <a:txBody>
                    <a:bodyPr/>
                    <a:lstStyle/>
                    <a:p>
                      <a:r>
                        <a:rPr lang="en-US" altLang="zh-CN" sz="2400" b="1" dirty="0"/>
                        <a:t>11</a:t>
                      </a:r>
                      <a:endParaRPr lang="zh-CN" altLang="en-US" sz="2400" b="1" dirty="0"/>
                    </a:p>
                  </a:txBody>
                  <a:tcPr/>
                </a:tc>
                <a:tc>
                  <a:txBody>
                    <a:bodyPr/>
                    <a:lstStyle/>
                    <a:p>
                      <a:r>
                        <a:rPr lang="en-US" altLang="zh-CN" sz="2400" b="1" dirty="0"/>
                        <a:t>12</a:t>
                      </a:r>
                      <a:endParaRPr lang="zh-CN" altLang="en-US" sz="2400" b="1" dirty="0"/>
                    </a:p>
                  </a:txBody>
                  <a:tcPr/>
                </a:tc>
                <a:tc>
                  <a:txBody>
                    <a:bodyPr/>
                    <a:lstStyle/>
                    <a:p>
                      <a:r>
                        <a:rPr lang="en-US" altLang="zh-CN" sz="2400" b="1" dirty="0"/>
                        <a:t>13</a:t>
                      </a:r>
                      <a:endParaRPr lang="zh-CN" altLang="en-US" sz="2400" b="1" dirty="0"/>
                    </a:p>
                  </a:txBody>
                  <a:tcPr/>
                </a:tc>
                <a:tc>
                  <a:txBody>
                    <a:bodyPr/>
                    <a:lstStyle/>
                    <a:p>
                      <a:r>
                        <a:rPr lang="en-US" altLang="zh-CN" sz="2400" b="1" dirty="0"/>
                        <a:t>14</a:t>
                      </a:r>
                      <a:endParaRPr lang="zh-CN" altLang="en-US" sz="2400" b="1" dirty="0"/>
                    </a:p>
                  </a:txBody>
                  <a:tcPr/>
                </a:tc>
                <a:tc>
                  <a:txBody>
                    <a:bodyPr/>
                    <a:lstStyle/>
                    <a:p>
                      <a:r>
                        <a:rPr lang="en-US" altLang="zh-CN" sz="2400" b="1" dirty="0"/>
                        <a:t>15</a:t>
                      </a:r>
                      <a:endParaRPr lang="zh-CN" altLang="en-US" sz="2400" b="1" dirty="0"/>
                    </a:p>
                  </a:txBody>
                  <a:tcPr/>
                </a:tc>
                <a:extLst>
                  <a:ext uri="{0D108BD9-81ED-4DB2-BD59-A6C34878D82A}">
                    <a16:rowId xmlns:a16="http://schemas.microsoft.com/office/drawing/2014/main" val="51782810"/>
                  </a:ext>
                </a:extLst>
              </a:tr>
              <a:tr h="536520">
                <a:tc>
                  <a:txBody>
                    <a:bodyPr/>
                    <a:lstStyle/>
                    <a:p>
                      <a:r>
                        <a:rPr lang="en-US" altLang="zh-CN" sz="2400" b="1" dirty="0"/>
                        <a:t>1</a:t>
                      </a:r>
                      <a:endParaRPr lang="zh-CN" altLang="en-US" sz="2400" b="1" dirty="0"/>
                    </a:p>
                  </a:txBody>
                  <a:tcPr/>
                </a:tc>
                <a:tc>
                  <a:txBody>
                    <a:bodyPr/>
                    <a:lstStyle/>
                    <a:p>
                      <a:r>
                        <a:rPr lang="en-US" altLang="zh-CN" sz="2400" b="1" dirty="0"/>
                        <a:t>1</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1</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4</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3</a:t>
                      </a:r>
                      <a:endParaRPr lang="zh-CN" altLang="en-US" sz="2400" b="1" dirty="0"/>
                    </a:p>
                  </a:txBody>
                  <a:tcPr/>
                </a:tc>
                <a:tc>
                  <a:txBody>
                    <a:bodyPr/>
                    <a:lstStyle/>
                    <a:p>
                      <a:r>
                        <a:rPr lang="en-US" altLang="zh-CN" sz="2400" b="1" dirty="0"/>
                        <a:t>5</a:t>
                      </a:r>
                      <a:endParaRPr lang="zh-CN" altLang="en-US" sz="2400" b="1" dirty="0"/>
                    </a:p>
                  </a:txBody>
                  <a:tcPr/>
                </a:tc>
                <a:tc>
                  <a:txBody>
                    <a:bodyPr/>
                    <a:lstStyle/>
                    <a:p>
                      <a:r>
                        <a:rPr lang="en-US" altLang="zh-CN" sz="2400" b="1" dirty="0"/>
                        <a:t>5</a:t>
                      </a:r>
                      <a:endParaRPr lang="zh-CN" altLang="en-US" sz="2400" b="1" dirty="0"/>
                    </a:p>
                  </a:txBody>
                  <a:tcPr/>
                </a:tc>
                <a:tc>
                  <a:txBody>
                    <a:bodyPr/>
                    <a:lstStyle/>
                    <a:p>
                      <a:r>
                        <a:rPr lang="en-US" altLang="zh-CN" sz="2400" b="1" dirty="0"/>
                        <a:t>7</a:t>
                      </a:r>
                      <a:endParaRPr lang="zh-CN" altLang="en-US" sz="2400" b="1" dirty="0"/>
                    </a:p>
                  </a:txBody>
                  <a:tcPr/>
                </a:tc>
                <a:extLst>
                  <a:ext uri="{0D108BD9-81ED-4DB2-BD59-A6C34878D82A}">
                    <a16:rowId xmlns:a16="http://schemas.microsoft.com/office/drawing/2014/main" val="2168557890"/>
                  </a:ext>
                </a:extLst>
              </a:tr>
            </a:tbl>
          </a:graphicData>
        </a:graphic>
      </p:graphicFrame>
      <p:cxnSp>
        <p:nvCxnSpPr>
          <p:cNvPr id="6" name="直接连接符 5">
            <a:extLst>
              <a:ext uri="{FF2B5EF4-FFF2-40B4-BE49-F238E27FC236}">
                <a16:creationId xmlns:a16="http://schemas.microsoft.com/office/drawing/2014/main" id="{C2747E07-B048-8FE2-8E32-C8B214F2D2DC}"/>
              </a:ext>
            </a:extLst>
          </p:cNvPr>
          <p:cNvCxnSpPr/>
          <p:nvPr/>
        </p:nvCxnSpPr>
        <p:spPr>
          <a:xfrm>
            <a:off x="1106905" y="1690688"/>
            <a:ext cx="2863516" cy="0"/>
          </a:xfrm>
          <a:prstGeom prst="line">
            <a:avLst/>
          </a:prstGeom>
          <a:ln w="38100"/>
        </p:spPr>
        <p:style>
          <a:lnRef idx="3">
            <a:schemeClr val="accent4"/>
          </a:lnRef>
          <a:fillRef idx="0">
            <a:schemeClr val="accent4"/>
          </a:fillRef>
          <a:effectRef idx="2">
            <a:schemeClr val="accent4"/>
          </a:effectRef>
          <a:fontRef idx="minor">
            <a:schemeClr val="tx1"/>
          </a:fontRef>
        </p:style>
      </p:cxnSp>
      <p:cxnSp>
        <p:nvCxnSpPr>
          <p:cNvPr id="7" name="直接连接符 6">
            <a:extLst>
              <a:ext uri="{FF2B5EF4-FFF2-40B4-BE49-F238E27FC236}">
                <a16:creationId xmlns:a16="http://schemas.microsoft.com/office/drawing/2014/main" id="{6B9AEFAE-DE49-F4E7-00C6-C182F716150A}"/>
              </a:ext>
            </a:extLst>
          </p:cNvPr>
          <p:cNvCxnSpPr>
            <a:cxnSpLocks/>
          </p:cNvCxnSpPr>
          <p:nvPr/>
        </p:nvCxnSpPr>
        <p:spPr>
          <a:xfrm>
            <a:off x="3461084" y="1825625"/>
            <a:ext cx="1832811" cy="0"/>
          </a:xfrm>
          <a:prstGeom prst="line">
            <a:avLst/>
          </a:prstGeom>
          <a:ln w="38100"/>
        </p:spPr>
        <p:style>
          <a:lnRef idx="3">
            <a:schemeClr val="accent4"/>
          </a:lnRef>
          <a:fillRef idx="0">
            <a:schemeClr val="accent4"/>
          </a:fillRef>
          <a:effectRef idx="2">
            <a:schemeClr val="accent4"/>
          </a:effectRef>
          <a:fontRef idx="minor">
            <a:schemeClr val="tx1"/>
          </a:fontRef>
        </p:style>
      </p:cxnSp>
      <p:cxnSp>
        <p:nvCxnSpPr>
          <p:cNvPr id="9" name="直接连接符 8">
            <a:extLst>
              <a:ext uri="{FF2B5EF4-FFF2-40B4-BE49-F238E27FC236}">
                <a16:creationId xmlns:a16="http://schemas.microsoft.com/office/drawing/2014/main" id="{4D5135B9-D997-CD0A-70D3-C7D0DD83393E}"/>
              </a:ext>
            </a:extLst>
          </p:cNvPr>
          <p:cNvCxnSpPr>
            <a:cxnSpLocks/>
          </p:cNvCxnSpPr>
          <p:nvPr/>
        </p:nvCxnSpPr>
        <p:spPr>
          <a:xfrm>
            <a:off x="4166937" y="1994903"/>
            <a:ext cx="4267200" cy="0"/>
          </a:xfrm>
          <a:prstGeom prst="line">
            <a:avLst/>
          </a:prstGeom>
          <a:ln w="38100"/>
        </p:spPr>
        <p:style>
          <a:lnRef idx="3">
            <a:schemeClr val="accent4"/>
          </a:lnRef>
          <a:fillRef idx="0">
            <a:schemeClr val="accent4"/>
          </a:fillRef>
          <a:effectRef idx="2">
            <a:schemeClr val="accent4"/>
          </a:effectRef>
          <a:fontRef idx="minor">
            <a:schemeClr val="tx1"/>
          </a:fontRef>
        </p:style>
      </p:cxnSp>
      <p:cxnSp>
        <p:nvCxnSpPr>
          <p:cNvPr id="11" name="直接连接符 10">
            <a:extLst>
              <a:ext uri="{FF2B5EF4-FFF2-40B4-BE49-F238E27FC236}">
                <a16:creationId xmlns:a16="http://schemas.microsoft.com/office/drawing/2014/main" id="{5F5AF89B-D27D-11D5-EB21-9FA3E5770FA9}"/>
              </a:ext>
            </a:extLst>
          </p:cNvPr>
          <p:cNvCxnSpPr>
            <a:cxnSpLocks/>
          </p:cNvCxnSpPr>
          <p:nvPr/>
        </p:nvCxnSpPr>
        <p:spPr>
          <a:xfrm>
            <a:off x="6665495" y="2177048"/>
            <a:ext cx="2779294" cy="0"/>
          </a:xfrm>
          <a:prstGeom prst="line">
            <a:avLst/>
          </a:prstGeom>
          <a:ln w="38100"/>
        </p:spPr>
        <p:style>
          <a:lnRef idx="3">
            <a:schemeClr val="accent4"/>
          </a:lnRef>
          <a:fillRef idx="0">
            <a:schemeClr val="accent4"/>
          </a:fillRef>
          <a:effectRef idx="2">
            <a:schemeClr val="accent4"/>
          </a:effectRef>
          <a:fontRef idx="minor">
            <a:schemeClr val="tx1"/>
          </a:fontRef>
        </p:style>
      </p:cxnSp>
      <p:cxnSp>
        <p:nvCxnSpPr>
          <p:cNvPr id="13" name="直接连接符 12">
            <a:extLst>
              <a:ext uri="{FF2B5EF4-FFF2-40B4-BE49-F238E27FC236}">
                <a16:creationId xmlns:a16="http://schemas.microsoft.com/office/drawing/2014/main" id="{1F9891BF-8F96-0F90-1CF1-8C2CFB3A494E}"/>
              </a:ext>
            </a:extLst>
          </p:cNvPr>
          <p:cNvCxnSpPr>
            <a:cxnSpLocks/>
          </p:cNvCxnSpPr>
          <p:nvPr/>
        </p:nvCxnSpPr>
        <p:spPr>
          <a:xfrm>
            <a:off x="8434137" y="2473827"/>
            <a:ext cx="1804739" cy="0"/>
          </a:xfrm>
          <a:prstGeom prst="line">
            <a:avLst/>
          </a:prstGeom>
          <a:ln w="38100"/>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2953585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70C58F-F6C8-4125-E8FD-D3C59E560CB6}"/>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F6133DC8-E455-C7E7-5673-5831040A00F4}"/>
              </a:ext>
            </a:extLst>
          </p:cNvPr>
          <p:cNvSpPr>
            <a:spLocks noGrp="1"/>
          </p:cNvSpPr>
          <p:nvPr>
            <p:ph idx="1"/>
          </p:nvPr>
        </p:nvSpPr>
        <p:spPr/>
        <p:txBody>
          <a:bodyPr/>
          <a:lstStyle/>
          <a:p>
            <a:endParaRPr lang="zh-CN" altLang="en-US"/>
          </a:p>
        </p:txBody>
      </p:sp>
      <p:pic>
        <p:nvPicPr>
          <p:cNvPr id="7" name="图片 6">
            <a:extLst>
              <a:ext uri="{FF2B5EF4-FFF2-40B4-BE49-F238E27FC236}">
                <a16:creationId xmlns:a16="http://schemas.microsoft.com/office/drawing/2014/main" id="{2A6CEE41-837A-F97B-E7DA-685BF74BE51B}"/>
              </a:ext>
            </a:extLst>
          </p:cNvPr>
          <p:cNvPicPr>
            <a:picLocks noChangeAspect="1"/>
          </p:cNvPicPr>
          <p:nvPr/>
        </p:nvPicPr>
        <p:blipFill>
          <a:blip r:embed="rId2"/>
          <a:stretch>
            <a:fillRect/>
          </a:stretch>
        </p:blipFill>
        <p:spPr>
          <a:xfrm rot="16200000">
            <a:off x="-157465" y="157466"/>
            <a:ext cx="7172933" cy="6858002"/>
          </a:xfrm>
          <a:prstGeom prst="rect">
            <a:avLst/>
          </a:prstGeom>
        </p:spPr>
      </p:pic>
      <p:pic>
        <p:nvPicPr>
          <p:cNvPr id="5" name="图片 4">
            <a:extLst>
              <a:ext uri="{FF2B5EF4-FFF2-40B4-BE49-F238E27FC236}">
                <a16:creationId xmlns:a16="http://schemas.microsoft.com/office/drawing/2014/main" id="{6DB36D57-00BE-841C-E840-9465F9C028B2}"/>
              </a:ext>
            </a:extLst>
          </p:cNvPr>
          <p:cNvPicPr>
            <a:picLocks noChangeAspect="1"/>
          </p:cNvPicPr>
          <p:nvPr/>
        </p:nvPicPr>
        <p:blipFill>
          <a:blip r:embed="rId3"/>
          <a:stretch>
            <a:fillRect/>
          </a:stretch>
        </p:blipFill>
        <p:spPr>
          <a:xfrm rot="16200000">
            <a:off x="8102782" y="-1565930"/>
            <a:ext cx="2380785" cy="5797652"/>
          </a:xfrm>
          <a:prstGeom prst="rect">
            <a:avLst/>
          </a:prstGeom>
        </p:spPr>
      </p:pic>
    </p:spTree>
    <p:extLst>
      <p:ext uri="{BB962C8B-B14F-4D97-AF65-F5344CB8AC3E}">
        <p14:creationId xmlns:p14="http://schemas.microsoft.com/office/powerpoint/2010/main" val="100656924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补充知识：线段树</a:t>
            </a:r>
          </a:p>
        </p:txBody>
      </p:sp>
      <p:sp>
        <p:nvSpPr>
          <p:cNvPr id="3" name="内容占位符 2"/>
          <p:cNvSpPr>
            <a:spLocks noGrp="1"/>
          </p:cNvSpPr>
          <p:nvPr>
            <p:ph idx="1"/>
          </p:nvPr>
        </p:nvSpPr>
        <p:spPr/>
        <p:txBody>
          <a:bodyPr/>
          <a:lstStyle/>
          <a:p>
            <a:r>
              <a:rPr lang="zh-CN" altLang="en-US" dirty="0"/>
              <a:t>线段树是用一种树状结构来存储一个连续区间的信息的数据结构。</a:t>
            </a:r>
            <a:endParaRPr lang="en-US" altLang="zh-CN" dirty="0"/>
          </a:p>
          <a:p>
            <a:r>
              <a:rPr lang="zh-CN" altLang="en-US" dirty="0"/>
              <a:t>它主要用于处理一段</a:t>
            </a:r>
            <a:r>
              <a:rPr lang="zh-CN" altLang="en-US" dirty="0">
                <a:solidFill>
                  <a:srgbClr val="FF0000"/>
                </a:solidFill>
              </a:rPr>
              <a:t>连续区间</a:t>
            </a:r>
            <a:r>
              <a:rPr lang="zh-CN" altLang="en-US" dirty="0"/>
              <a:t>的插入</a:t>
            </a:r>
            <a:r>
              <a:rPr lang="en-US" altLang="zh-CN" dirty="0"/>
              <a:t>,</a:t>
            </a:r>
            <a:r>
              <a:rPr lang="zh-CN" altLang="en-US" dirty="0"/>
              <a:t>查找</a:t>
            </a:r>
            <a:r>
              <a:rPr lang="en-US" altLang="zh-CN" dirty="0"/>
              <a:t>,</a:t>
            </a:r>
            <a:r>
              <a:rPr lang="zh-CN" altLang="en-US" dirty="0"/>
              <a:t>统计</a:t>
            </a:r>
            <a:r>
              <a:rPr lang="en-US" altLang="zh-CN" dirty="0"/>
              <a:t>,</a:t>
            </a:r>
            <a:r>
              <a:rPr lang="zh-CN" altLang="en-US" dirty="0"/>
              <a:t>查询等操作。</a:t>
            </a:r>
            <a:endParaRPr lang="en-US" altLang="zh-CN" dirty="0"/>
          </a:p>
          <a:p>
            <a:r>
              <a:rPr lang="zh-CN" altLang="en-US" dirty="0"/>
              <a:t>复杂度： 设区间长度是</a:t>
            </a:r>
            <a:r>
              <a:rPr lang="en-US" altLang="zh-CN" dirty="0"/>
              <a:t>n,</a:t>
            </a:r>
            <a:r>
              <a:rPr lang="zh-CN" altLang="en-US" dirty="0"/>
              <a:t>所有操作的复杂度是</a:t>
            </a:r>
            <a:r>
              <a:rPr lang="en-US" altLang="zh-CN" b="1" dirty="0" err="1"/>
              <a:t>logn</a:t>
            </a:r>
            <a:r>
              <a:rPr lang="zh-CN" altLang="en-US" dirty="0"/>
              <a:t>级别。</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线段树</a:t>
            </a:r>
          </a:p>
        </p:txBody>
      </p:sp>
      <p:sp>
        <p:nvSpPr>
          <p:cNvPr id="3" name="内容占位符 2"/>
          <p:cNvSpPr>
            <a:spLocks noGrp="1"/>
          </p:cNvSpPr>
          <p:nvPr>
            <p:ph idx="1"/>
          </p:nvPr>
        </p:nvSpPr>
        <p:spPr/>
        <p:txBody>
          <a:bodyPr/>
          <a:lstStyle/>
          <a:p>
            <a:r>
              <a:rPr lang="zh-CN" altLang="en-US" dirty="0"/>
              <a:t>线段</a:t>
            </a:r>
            <a:r>
              <a:rPr lang="en-US" altLang="zh-CN" dirty="0"/>
              <a:t>[1, 7]</a:t>
            </a:r>
            <a:r>
              <a:rPr lang="zh-CN" altLang="en-US" dirty="0"/>
              <a:t>的线段树 和</a:t>
            </a:r>
            <a:r>
              <a:rPr lang="en-US" altLang="zh-CN" dirty="0"/>
              <a:t>[2, 5]</a:t>
            </a:r>
            <a:r>
              <a:rPr lang="zh-CN" altLang="en-US" dirty="0"/>
              <a:t>的分解</a:t>
            </a:r>
          </a:p>
        </p:txBody>
      </p:sp>
      <p:pic>
        <p:nvPicPr>
          <p:cNvPr id="4" name="Picture 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23329" y="3103808"/>
            <a:ext cx="4608513" cy="32988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rgbClr val="000000"/>
                </a:solidFill>
                <a:miter lim="800000"/>
                <a:headEnd/>
                <a:tailEnd/>
              </a14:hiddenLine>
            </a:ext>
          </a:extLst>
        </p:spPr>
      </p:pic>
      <p:pic>
        <p:nvPicPr>
          <p:cNvPr id="5" name="Picture 3"/>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202680" y="3103808"/>
            <a:ext cx="4427537" cy="33083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线段树的几点性质</a:t>
            </a:r>
          </a:p>
        </p:txBody>
      </p:sp>
      <p:sp>
        <p:nvSpPr>
          <p:cNvPr id="3" name="内容占位符 2"/>
          <p:cNvSpPr>
            <a:spLocks noGrp="1"/>
          </p:cNvSpPr>
          <p:nvPr>
            <p:ph idx="1"/>
          </p:nvPr>
        </p:nvSpPr>
        <p:spPr>
          <a:xfrm>
            <a:off x="838200" y="1825625"/>
            <a:ext cx="5684520" cy="4351338"/>
          </a:xfrm>
        </p:spPr>
        <p:txBody>
          <a:bodyPr>
            <a:normAutofit/>
          </a:bodyPr>
          <a:lstStyle/>
          <a:p>
            <a:pPr marL="342900" indent="-342900">
              <a:lnSpc>
                <a:spcPct val="90000"/>
              </a:lnSpc>
              <a:buFont typeface="Wingdings 2" panose="05020102010507070707" pitchFamily="18" charset="2"/>
              <a:buChar char=""/>
            </a:pPr>
            <a:r>
              <a:rPr lang="zh-CN" altLang="en-US" dirty="0"/>
              <a:t>线段树是平衡的</a:t>
            </a:r>
            <a:r>
              <a:rPr lang="en-US" altLang="zh-CN" dirty="0"/>
              <a:t>2</a:t>
            </a:r>
            <a:r>
              <a:rPr lang="zh-CN" altLang="en-US" dirty="0"/>
              <a:t>叉树</a:t>
            </a:r>
            <a:r>
              <a:rPr lang="en-US" altLang="zh-CN" dirty="0"/>
              <a:t>,</a:t>
            </a:r>
            <a:r>
              <a:rPr lang="zh-CN" altLang="en-US" dirty="0"/>
              <a:t>最大深度</a:t>
            </a:r>
            <a:r>
              <a:rPr lang="en-US" altLang="zh-CN" dirty="0" err="1"/>
              <a:t>logn</a:t>
            </a:r>
            <a:r>
              <a:rPr lang="en-US" altLang="zh-CN" dirty="0"/>
              <a:t>(n</a:t>
            </a:r>
            <a:r>
              <a:rPr lang="zh-CN" altLang="en-US" dirty="0"/>
              <a:t>为线段树所表示区间的长度</a:t>
            </a:r>
            <a:r>
              <a:rPr lang="en-US" altLang="zh-CN" dirty="0"/>
              <a:t>)</a:t>
            </a:r>
            <a:endParaRPr lang="zh-CN" altLang="en-US" dirty="0"/>
          </a:p>
          <a:p>
            <a:pPr marL="342900" indent="-342900">
              <a:lnSpc>
                <a:spcPct val="90000"/>
              </a:lnSpc>
              <a:buFont typeface="Wingdings 2" panose="05020102010507070707" pitchFamily="18" charset="2"/>
              <a:buChar char=""/>
            </a:pPr>
            <a:r>
              <a:rPr lang="zh-CN" altLang="en-US" dirty="0"/>
              <a:t>树中的每一个节点代表对应一个区间（叶子节点是一个点</a:t>
            </a:r>
            <a:r>
              <a:rPr lang="en-US" altLang="zh-CN" dirty="0"/>
              <a:t>……</a:t>
            </a:r>
            <a:r>
              <a:rPr lang="zh-CN" altLang="en-US" dirty="0"/>
              <a:t>）</a:t>
            </a:r>
            <a:endParaRPr lang="en-US" altLang="zh-CN" dirty="0"/>
          </a:p>
          <a:p>
            <a:pPr marL="342900" indent="-342900">
              <a:lnSpc>
                <a:spcPct val="90000"/>
              </a:lnSpc>
              <a:buFont typeface="Wingdings 2" panose="05020102010507070707" pitchFamily="18" charset="2"/>
              <a:buChar char=""/>
            </a:pPr>
            <a:r>
              <a:rPr lang="zh-CN" altLang="en-US" dirty="0"/>
              <a:t>每个节点（所代表的区间）完全包含它的所有子孙节点</a:t>
            </a:r>
            <a:endParaRPr lang="en-US" altLang="zh-CN" dirty="0"/>
          </a:p>
          <a:p>
            <a:pPr marL="342900" indent="-342900">
              <a:lnSpc>
                <a:spcPct val="90000"/>
              </a:lnSpc>
              <a:buFont typeface="Wingdings 2" panose="05020102010507070707" pitchFamily="18" charset="2"/>
              <a:buChar char=""/>
            </a:pPr>
            <a:r>
              <a:rPr lang="zh-CN" altLang="en-US" dirty="0"/>
              <a:t>对于任意两个节点（所代表的区间）：要么完全包含，要么互不相交</a:t>
            </a:r>
          </a:p>
        </p:txBody>
      </p:sp>
      <p:pic>
        <p:nvPicPr>
          <p:cNvPr id="4" name="Picture 3"/>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964771" y="1599663"/>
            <a:ext cx="5068928" cy="47780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线段树的几点性质</a:t>
            </a:r>
          </a:p>
        </p:txBody>
      </p:sp>
      <p:sp>
        <p:nvSpPr>
          <p:cNvPr id="3" name="内容占位符 2"/>
          <p:cNvSpPr>
            <a:spLocks noGrp="1"/>
          </p:cNvSpPr>
          <p:nvPr>
            <p:ph idx="1"/>
          </p:nvPr>
        </p:nvSpPr>
        <p:spPr>
          <a:xfrm>
            <a:off x="838200" y="1825625"/>
            <a:ext cx="5570220" cy="4351338"/>
          </a:xfrm>
        </p:spPr>
        <p:txBody>
          <a:bodyPr>
            <a:normAutofit/>
          </a:bodyPr>
          <a:lstStyle/>
          <a:p>
            <a:pPr marL="342900" indent="-342900">
              <a:lnSpc>
                <a:spcPct val="80000"/>
              </a:lnSpc>
              <a:buFont typeface="Wingdings 2" panose="05020102010507070707" pitchFamily="18" charset="2"/>
              <a:buChar char=""/>
            </a:pPr>
            <a:r>
              <a:rPr lang="zh-CN" altLang="en-US" dirty="0"/>
              <a:t>在进行区间操作和统计时把区间等价转换成若干个子区间</a:t>
            </a:r>
            <a:r>
              <a:rPr lang="en-US" altLang="zh-CN" dirty="0"/>
              <a:t>(</a:t>
            </a:r>
            <a:r>
              <a:rPr lang="en-US" altLang="zh-CN" dirty="0" err="1"/>
              <a:t>logn</a:t>
            </a:r>
            <a:r>
              <a:rPr lang="zh-CN" altLang="en-US" dirty="0"/>
              <a:t>个</a:t>
            </a:r>
            <a:r>
              <a:rPr lang="en-US" altLang="zh-CN" dirty="0"/>
              <a:t>)</a:t>
            </a:r>
            <a:r>
              <a:rPr lang="zh-CN" altLang="en-US" dirty="0"/>
              <a:t>的相同操作。</a:t>
            </a:r>
            <a:endParaRPr lang="en-US" altLang="zh-CN" dirty="0"/>
          </a:p>
          <a:p>
            <a:pPr marL="342900" indent="-342900">
              <a:lnSpc>
                <a:spcPct val="80000"/>
              </a:lnSpc>
              <a:buFont typeface="Wingdings 2" panose="05020102010507070707" pitchFamily="18" charset="2"/>
              <a:buChar char=""/>
            </a:pPr>
            <a:r>
              <a:rPr lang="zh-CN" altLang="en-US" dirty="0"/>
              <a:t>任意的线段</a:t>
            </a:r>
            <a:r>
              <a:rPr lang="en-US" altLang="zh-CN" dirty="0"/>
              <a:t>[</a:t>
            </a:r>
            <a:r>
              <a:rPr lang="en-US" altLang="zh-CN" dirty="0" err="1"/>
              <a:t>a,b</a:t>
            </a:r>
            <a:r>
              <a:rPr lang="en-US" altLang="zh-CN" dirty="0"/>
              <a:t>]</a:t>
            </a:r>
            <a:r>
              <a:rPr lang="zh-CN" altLang="en-US" dirty="0"/>
              <a:t>在线段树的查询或查找过程中把这个线段最多分成</a:t>
            </a:r>
            <a:r>
              <a:rPr lang="en-US" altLang="zh-CN" dirty="0"/>
              <a:t>log(b-a)</a:t>
            </a:r>
            <a:r>
              <a:rPr lang="zh-CN" altLang="en-US" dirty="0"/>
              <a:t>份（显然每一层最多</a:t>
            </a:r>
            <a:r>
              <a:rPr lang="en-US" altLang="zh-CN" dirty="0"/>
              <a:t>2</a:t>
            </a:r>
            <a:r>
              <a:rPr lang="zh-CN" altLang="en-US" dirty="0"/>
              <a:t>个区间）</a:t>
            </a:r>
            <a:endParaRPr lang="en-US" altLang="zh-CN" dirty="0"/>
          </a:p>
          <a:p>
            <a:pPr marL="342900" indent="-342900">
              <a:lnSpc>
                <a:spcPct val="80000"/>
              </a:lnSpc>
              <a:buFont typeface="Wingdings 2" panose="05020102010507070707" pitchFamily="18" charset="2"/>
              <a:buChar char=""/>
            </a:pPr>
            <a:r>
              <a:rPr lang="en-US" altLang="zh-CN" dirty="0"/>
              <a:t>So</a:t>
            </a:r>
            <a:r>
              <a:rPr lang="zh-CN" altLang="en-US" dirty="0"/>
              <a:t>，线段树除建树外的操作都是</a:t>
            </a:r>
            <a:r>
              <a:rPr lang="en-US" altLang="zh-CN" dirty="0"/>
              <a:t>log(n)</a:t>
            </a:r>
            <a:r>
              <a:rPr lang="zh-CN" altLang="en-US" dirty="0"/>
              <a:t>级别的复杂度。</a:t>
            </a:r>
          </a:p>
        </p:txBody>
      </p:sp>
      <p:pic>
        <p:nvPicPr>
          <p:cNvPr id="4" name="Picture 3"/>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728462" y="1958340"/>
            <a:ext cx="4427537" cy="33067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线段树的运用</a:t>
            </a:r>
          </a:p>
        </p:txBody>
      </p:sp>
      <p:sp>
        <p:nvSpPr>
          <p:cNvPr id="3" name="内容占位符 2"/>
          <p:cNvSpPr>
            <a:spLocks noGrp="1"/>
          </p:cNvSpPr>
          <p:nvPr>
            <p:ph idx="1"/>
          </p:nvPr>
        </p:nvSpPr>
        <p:spPr/>
        <p:txBody>
          <a:bodyPr/>
          <a:lstStyle/>
          <a:p>
            <a:r>
              <a:rPr lang="zh-CN" altLang="zh-CN" dirty="0"/>
              <a:t>线段树的每个节点上往往都增加了一些其他的域。在这些域中保存了某种动态维护的信息，视不同情况而定。这些域使得线段树具有极大的灵活性，可以适应不同的需求。</a:t>
            </a:r>
          </a:p>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288773-79BC-4BCA-BB74-02011E279D4A}"/>
              </a:ext>
            </a:extLst>
          </p:cNvPr>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r>
              <a:rPr lang="zh-CN" altLang="en-US" dirty="0"/>
              <a:t>用线段树来维护每个区间的和</a:t>
            </a:r>
            <a:endParaRPr lang="en-US" altLang="zh-CN" dirty="0"/>
          </a:p>
          <a:p>
            <a:r>
              <a:rPr lang="en-US" altLang="zh-CN" dirty="0"/>
              <a:t>For example</a:t>
            </a:r>
            <a:r>
              <a:rPr lang="zh-CN" altLang="en-US" dirty="0"/>
              <a:t>：</a:t>
            </a:r>
            <a:endParaRPr lang="en-US" altLang="zh-CN" dirty="0"/>
          </a:p>
          <a:p>
            <a:r>
              <a:rPr lang="en-US" altLang="zh-CN" dirty="0"/>
              <a:t>7</a:t>
            </a:r>
            <a:r>
              <a:rPr lang="zh-CN" altLang="en-US" dirty="0"/>
              <a:t>个数分别为</a:t>
            </a:r>
            <a:endParaRPr lang="en-US" altLang="zh-CN" dirty="0"/>
          </a:p>
          <a:p>
            <a:r>
              <a:rPr lang="en-US" altLang="zh-CN" dirty="0"/>
              <a:t>1</a:t>
            </a:r>
            <a:r>
              <a:rPr lang="zh-CN" altLang="en-US" dirty="0"/>
              <a:t> </a:t>
            </a:r>
            <a:r>
              <a:rPr lang="en-US" altLang="zh-CN" dirty="0"/>
              <a:t>4 5 6 3 2 7 </a:t>
            </a:r>
            <a:endParaRPr lang="zh-CN" altLang="en-US" dirty="0">
              <a:latin typeface="Arial" panose="020B0604020202020204" pitchFamily="34" charset="0"/>
            </a:endParaRPr>
          </a:p>
          <a:p>
            <a:endParaRPr lang="zh-CN" altLang="en-US" dirty="0"/>
          </a:p>
        </p:txBody>
      </p:sp>
      <p:sp>
        <p:nvSpPr>
          <p:cNvPr id="4" name="矩形 4"/>
          <p:cNvSpPr>
            <a:spLocks noChangeArrowheads="1"/>
          </p:cNvSpPr>
          <p:nvPr/>
        </p:nvSpPr>
        <p:spPr bwMode="auto">
          <a:xfrm>
            <a:off x="6449231" y="3737506"/>
            <a:ext cx="936625" cy="649287"/>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[1,2]</a:t>
            </a:r>
            <a:endParaRPr lang="zh-CN" altLang="en-US" sz="3200">
              <a:solidFill>
                <a:schemeClr val="bg1"/>
              </a:solidFill>
              <a:latin typeface="宋体" panose="02010600030101010101" pitchFamily="2" charset="-122"/>
              <a:sym typeface="宋体" panose="02010600030101010101" pitchFamily="2" charset="-122"/>
            </a:endParaRPr>
          </a:p>
        </p:txBody>
      </p:sp>
      <p:sp>
        <p:nvSpPr>
          <p:cNvPr id="5" name="矩形 14"/>
          <p:cNvSpPr>
            <a:spLocks noChangeArrowheads="1"/>
          </p:cNvSpPr>
          <p:nvPr/>
        </p:nvSpPr>
        <p:spPr bwMode="auto">
          <a:xfrm>
            <a:off x="8030380" y="3737506"/>
            <a:ext cx="935038" cy="649287"/>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[3,4]</a:t>
            </a:r>
            <a:endParaRPr lang="zh-CN" altLang="en-US" sz="3200">
              <a:solidFill>
                <a:schemeClr val="bg1"/>
              </a:solidFill>
              <a:latin typeface="宋体" panose="02010600030101010101" pitchFamily="2" charset="-122"/>
              <a:sym typeface="宋体" panose="02010600030101010101" pitchFamily="2" charset="-122"/>
            </a:endParaRPr>
          </a:p>
        </p:txBody>
      </p:sp>
      <p:sp>
        <p:nvSpPr>
          <p:cNvPr id="6" name="矩形 15"/>
          <p:cNvSpPr>
            <a:spLocks noChangeArrowheads="1"/>
          </p:cNvSpPr>
          <p:nvPr/>
        </p:nvSpPr>
        <p:spPr bwMode="auto">
          <a:xfrm>
            <a:off x="7233456" y="2604030"/>
            <a:ext cx="936625" cy="647700"/>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[1,4]</a:t>
            </a:r>
            <a:endParaRPr lang="zh-CN" altLang="en-US" sz="3200">
              <a:solidFill>
                <a:schemeClr val="bg1"/>
              </a:solidFill>
              <a:latin typeface="宋体" panose="02010600030101010101" pitchFamily="2" charset="-122"/>
              <a:sym typeface="宋体" panose="02010600030101010101" pitchFamily="2" charset="-122"/>
            </a:endParaRPr>
          </a:p>
        </p:txBody>
      </p:sp>
      <p:sp>
        <p:nvSpPr>
          <p:cNvPr id="7" name="矩形 16"/>
          <p:cNvSpPr>
            <a:spLocks noChangeArrowheads="1"/>
          </p:cNvSpPr>
          <p:nvPr/>
        </p:nvSpPr>
        <p:spPr bwMode="auto">
          <a:xfrm>
            <a:off x="10271931" y="2604030"/>
            <a:ext cx="936625" cy="647700"/>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[5,7]</a:t>
            </a:r>
            <a:endParaRPr lang="zh-CN" altLang="en-US" sz="3200">
              <a:solidFill>
                <a:schemeClr val="bg1"/>
              </a:solidFill>
              <a:latin typeface="宋体" panose="02010600030101010101" pitchFamily="2" charset="-122"/>
              <a:sym typeface="宋体" panose="02010600030101010101" pitchFamily="2" charset="-122"/>
            </a:endParaRPr>
          </a:p>
        </p:txBody>
      </p:sp>
      <p:sp>
        <p:nvSpPr>
          <p:cNvPr id="8" name="矩形 17"/>
          <p:cNvSpPr>
            <a:spLocks noChangeArrowheads="1"/>
          </p:cNvSpPr>
          <p:nvPr/>
        </p:nvSpPr>
        <p:spPr bwMode="auto">
          <a:xfrm>
            <a:off x="8739994" y="1418167"/>
            <a:ext cx="936625" cy="647700"/>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[1,7]</a:t>
            </a:r>
            <a:endParaRPr lang="zh-CN" altLang="en-US" sz="3200">
              <a:solidFill>
                <a:schemeClr val="bg1"/>
              </a:solidFill>
              <a:latin typeface="宋体" panose="02010600030101010101" pitchFamily="2" charset="-122"/>
              <a:sym typeface="宋体" panose="02010600030101010101" pitchFamily="2" charset="-122"/>
            </a:endParaRPr>
          </a:p>
        </p:txBody>
      </p:sp>
      <p:sp>
        <p:nvSpPr>
          <p:cNvPr id="9" name="矩形 18"/>
          <p:cNvSpPr>
            <a:spLocks noChangeArrowheads="1"/>
          </p:cNvSpPr>
          <p:nvPr/>
        </p:nvSpPr>
        <p:spPr bwMode="auto">
          <a:xfrm>
            <a:off x="6265081" y="4856692"/>
            <a:ext cx="468313" cy="649288"/>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1</a:t>
            </a:r>
            <a:endParaRPr lang="zh-CN" altLang="en-US" sz="3200">
              <a:solidFill>
                <a:schemeClr val="bg1"/>
              </a:solidFill>
              <a:latin typeface="宋体" panose="02010600030101010101" pitchFamily="2" charset="-122"/>
              <a:sym typeface="宋体" panose="02010600030101010101" pitchFamily="2" charset="-122"/>
            </a:endParaRPr>
          </a:p>
        </p:txBody>
      </p:sp>
      <p:sp>
        <p:nvSpPr>
          <p:cNvPr id="10" name="矩形 21"/>
          <p:cNvSpPr>
            <a:spLocks noChangeArrowheads="1"/>
          </p:cNvSpPr>
          <p:nvPr/>
        </p:nvSpPr>
        <p:spPr bwMode="auto">
          <a:xfrm>
            <a:off x="9686144" y="3731156"/>
            <a:ext cx="935037" cy="649287"/>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[5,6]</a:t>
            </a:r>
            <a:endParaRPr lang="zh-CN" altLang="en-US" sz="3200">
              <a:solidFill>
                <a:schemeClr val="bg1"/>
              </a:solidFill>
              <a:latin typeface="宋体" panose="02010600030101010101" pitchFamily="2" charset="-122"/>
              <a:sym typeface="宋体" panose="02010600030101010101" pitchFamily="2" charset="-122"/>
            </a:endParaRPr>
          </a:p>
        </p:txBody>
      </p:sp>
      <p:sp>
        <p:nvSpPr>
          <p:cNvPr id="11" name="矩形 22"/>
          <p:cNvSpPr>
            <a:spLocks noChangeArrowheads="1"/>
          </p:cNvSpPr>
          <p:nvPr/>
        </p:nvSpPr>
        <p:spPr bwMode="auto">
          <a:xfrm>
            <a:off x="7903381" y="4901142"/>
            <a:ext cx="468313" cy="649288"/>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3</a:t>
            </a:r>
            <a:endParaRPr lang="zh-CN" altLang="en-US" sz="3200">
              <a:solidFill>
                <a:schemeClr val="bg1"/>
              </a:solidFill>
              <a:latin typeface="宋体" panose="02010600030101010101" pitchFamily="2" charset="-122"/>
              <a:sym typeface="宋体" panose="02010600030101010101" pitchFamily="2" charset="-122"/>
            </a:endParaRPr>
          </a:p>
        </p:txBody>
      </p:sp>
      <p:sp>
        <p:nvSpPr>
          <p:cNvPr id="12" name="矩形 23"/>
          <p:cNvSpPr>
            <a:spLocks noChangeArrowheads="1"/>
          </p:cNvSpPr>
          <p:nvPr/>
        </p:nvSpPr>
        <p:spPr bwMode="auto">
          <a:xfrm>
            <a:off x="8611406" y="4885267"/>
            <a:ext cx="466725" cy="647700"/>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4</a:t>
            </a:r>
            <a:endParaRPr lang="zh-CN" altLang="en-US" sz="3200">
              <a:solidFill>
                <a:schemeClr val="bg1"/>
              </a:solidFill>
              <a:latin typeface="宋体" panose="02010600030101010101" pitchFamily="2" charset="-122"/>
              <a:sym typeface="宋体" panose="02010600030101010101" pitchFamily="2" charset="-122"/>
            </a:endParaRPr>
          </a:p>
        </p:txBody>
      </p:sp>
      <p:sp>
        <p:nvSpPr>
          <p:cNvPr id="13" name="矩形 24"/>
          <p:cNvSpPr>
            <a:spLocks noChangeArrowheads="1"/>
          </p:cNvSpPr>
          <p:nvPr/>
        </p:nvSpPr>
        <p:spPr bwMode="auto">
          <a:xfrm>
            <a:off x="7035018" y="4856692"/>
            <a:ext cx="468312" cy="649288"/>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2</a:t>
            </a:r>
            <a:endParaRPr lang="zh-CN" altLang="en-US" sz="3200">
              <a:solidFill>
                <a:schemeClr val="bg1"/>
              </a:solidFill>
              <a:latin typeface="宋体" panose="02010600030101010101" pitchFamily="2" charset="-122"/>
              <a:sym typeface="宋体" panose="02010600030101010101" pitchFamily="2" charset="-122"/>
            </a:endParaRPr>
          </a:p>
        </p:txBody>
      </p:sp>
      <p:sp>
        <p:nvSpPr>
          <p:cNvPr id="14" name="矩形 25"/>
          <p:cNvSpPr>
            <a:spLocks noChangeArrowheads="1"/>
          </p:cNvSpPr>
          <p:nvPr/>
        </p:nvSpPr>
        <p:spPr bwMode="auto">
          <a:xfrm>
            <a:off x="9546443" y="4885267"/>
            <a:ext cx="468312" cy="647700"/>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5</a:t>
            </a:r>
            <a:endParaRPr lang="zh-CN" altLang="en-US" sz="3200">
              <a:solidFill>
                <a:schemeClr val="bg1"/>
              </a:solidFill>
              <a:latin typeface="宋体" panose="02010600030101010101" pitchFamily="2" charset="-122"/>
              <a:sym typeface="宋体" panose="02010600030101010101" pitchFamily="2" charset="-122"/>
            </a:endParaRPr>
          </a:p>
        </p:txBody>
      </p:sp>
      <p:sp>
        <p:nvSpPr>
          <p:cNvPr id="15" name="矩形 26"/>
          <p:cNvSpPr>
            <a:spLocks noChangeArrowheads="1"/>
          </p:cNvSpPr>
          <p:nvPr/>
        </p:nvSpPr>
        <p:spPr bwMode="auto">
          <a:xfrm>
            <a:off x="10271931" y="4885267"/>
            <a:ext cx="468313" cy="647700"/>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6</a:t>
            </a:r>
            <a:endParaRPr lang="zh-CN" altLang="en-US" sz="3200">
              <a:solidFill>
                <a:schemeClr val="bg1"/>
              </a:solidFill>
              <a:latin typeface="宋体" panose="02010600030101010101" pitchFamily="2" charset="-122"/>
              <a:sym typeface="宋体" panose="02010600030101010101" pitchFamily="2" charset="-122"/>
            </a:endParaRPr>
          </a:p>
        </p:txBody>
      </p:sp>
      <p:sp>
        <p:nvSpPr>
          <p:cNvPr id="16" name="矩形 27"/>
          <p:cNvSpPr>
            <a:spLocks noChangeArrowheads="1"/>
          </p:cNvSpPr>
          <p:nvPr/>
        </p:nvSpPr>
        <p:spPr bwMode="auto">
          <a:xfrm>
            <a:off x="11186331" y="3731156"/>
            <a:ext cx="468313" cy="649287"/>
          </a:xfrm>
          <a:prstGeom prst="rect">
            <a:avLst/>
          </a:prstGeom>
          <a:solidFill>
            <a:srgbClr val="00B050"/>
          </a:solidFill>
          <a:ln w="25400">
            <a:solidFill>
              <a:srgbClr val="7EDC96"/>
            </a:solidFill>
            <a:miter lim="800000"/>
          </a:ln>
        </p:spPr>
        <p:txBody>
          <a:bodyPr anchor="ct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r>
              <a:rPr lang="en-US" altLang="zh-CN" sz="3200">
                <a:solidFill>
                  <a:schemeClr val="bg1"/>
                </a:solidFill>
                <a:latin typeface="Goudy Old Style" panose="02020502050305020303" pitchFamily="18" charset="0"/>
                <a:sym typeface="Goudy Old Style" panose="02020502050305020303" pitchFamily="18" charset="0"/>
              </a:rPr>
              <a:t>7</a:t>
            </a:r>
            <a:endParaRPr lang="zh-CN" altLang="en-US" sz="3200">
              <a:solidFill>
                <a:schemeClr val="bg1"/>
              </a:solidFill>
              <a:latin typeface="宋体" panose="02010600030101010101" pitchFamily="2" charset="-122"/>
              <a:sym typeface="宋体" panose="02010600030101010101" pitchFamily="2" charset="-122"/>
            </a:endParaRPr>
          </a:p>
        </p:txBody>
      </p:sp>
      <p:cxnSp>
        <p:nvCxnSpPr>
          <p:cNvPr id="17" name="直接连接符 31"/>
          <p:cNvCxnSpPr>
            <a:cxnSpLocks noChangeShapeType="1"/>
            <a:stCxn id="6" idx="2"/>
            <a:endCxn id="4" idx="0"/>
          </p:cNvCxnSpPr>
          <p:nvPr/>
        </p:nvCxnSpPr>
        <p:spPr bwMode="auto">
          <a:xfrm flipH="1">
            <a:off x="6917544" y="3251731"/>
            <a:ext cx="784225" cy="485775"/>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18" name="直接连接符 33"/>
          <p:cNvCxnSpPr>
            <a:cxnSpLocks noChangeShapeType="1"/>
            <a:stCxn id="4" idx="2"/>
            <a:endCxn id="9" idx="0"/>
          </p:cNvCxnSpPr>
          <p:nvPr/>
        </p:nvCxnSpPr>
        <p:spPr bwMode="auto">
          <a:xfrm flipH="1">
            <a:off x="6500031" y="4385206"/>
            <a:ext cx="417513" cy="471487"/>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19" name="直接连接符 35"/>
          <p:cNvCxnSpPr>
            <a:cxnSpLocks noChangeShapeType="1"/>
            <a:stCxn id="8" idx="2"/>
            <a:endCxn id="7" idx="0"/>
          </p:cNvCxnSpPr>
          <p:nvPr/>
        </p:nvCxnSpPr>
        <p:spPr bwMode="auto">
          <a:xfrm>
            <a:off x="9208305" y="2065868"/>
            <a:ext cx="1531938" cy="536575"/>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20" name="直接连接符 37"/>
          <p:cNvCxnSpPr>
            <a:cxnSpLocks noChangeShapeType="1"/>
            <a:stCxn id="6" idx="2"/>
            <a:endCxn id="5" idx="0"/>
          </p:cNvCxnSpPr>
          <p:nvPr/>
        </p:nvCxnSpPr>
        <p:spPr bwMode="auto">
          <a:xfrm>
            <a:off x="7701769" y="3251731"/>
            <a:ext cx="795337" cy="485775"/>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21" name="直接连接符 39"/>
          <p:cNvCxnSpPr>
            <a:cxnSpLocks noChangeShapeType="1"/>
            <a:stCxn id="4" idx="2"/>
            <a:endCxn id="13" idx="0"/>
          </p:cNvCxnSpPr>
          <p:nvPr/>
        </p:nvCxnSpPr>
        <p:spPr bwMode="auto">
          <a:xfrm>
            <a:off x="6917544" y="4385206"/>
            <a:ext cx="350837" cy="471487"/>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22" name="直接连接符 41"/>
          <p:cNvCxnSpPr>
            <a:cxnSpLocks noChangeShapeType="1"/>
            <a:stCxn id="5" idx="2"/>
            <a:endCxn id="11" idx="0"/>
          </p:cNvCxnSpPr>
          <p:nvPr/>
        </p:nvCxnSpPr>
        <p:spPr bwMode="auto">
          <a:xfrm flipH="1">
            <a:off x="8138331" y="4385206"/>
            <a:ext cx="358775" cy="515937"/>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23" name="直接连接符 43"/>
          <p:cNvCxnSpPr>
            <a:cxnSpLocks noChangeShapeType="1"/>
            <a:stCxn id="5" idx="2"/>
            <a:endCxn id="12" idx="0"/>
          </p:cNvCxnSpPr>
          <p:nvPr/>
        </p:nvCxnSpPr>
        <p:spPr bwMode="auto">
          <a:xfrm>
            <a:off x="8497106" y="4385205"/>
            <a:ext cx="347663" cy="500062"/>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24" name="直接连接符 45"/>
          <p:cNvCxnSpPr>
            <a:cxnSpLocks noChangeShapeType="1"/>
            <a:stCxn id="10" idx="2"/>
            <a:endCxn id="14" idx="0"/>
          </p:cNvCxnSpPr>
          <p:nvPr/>
        </p:nvCxnSpPr>
        <p:spPr bwMode="auto">
          <a:xfrm flipH="1">
            <a:off x="9781393" y="4380443"/>
            <a:ext cx="373062" cy="504825"/>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25" name="直接连接符 47"/>
          <p:cNvCxnSpPr>
            <a:cxnSpLocks noChangeShapeType="1"/>
            <a:stCxn id="10" idx="2"/>
            <a:endCxn id="15" idx="0"/>
          </p:cNvCxnSpPr>
          <p:nvPr/>
        </p:nvCxnSpPr>
        <p:spPr bwMode="auto">
          <a:xfrm>
            <a:off x="10154456" y="4380443"/>
            <a:ext cx="352425" cy="504825"/>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26" name="直接连接符 49"/>
          <p:cNvCxnSpPr>
            <a:cxnSpLocks noChangeShapeType="1"/>
            <a:stCxn id="7" idx="2"/>
            <a:endCxn id="10" idx="0"/>
          </p:cNvCxnSpPr>
          <p:nvPr/>
        </p:nvCxnSpPr>
        <p:spPr bwMode="auto">
          <a:xfrm flipH="1">
            <a:off x="10154455" y="3251731"/>
            <a:ext cx="585788" cy="479425"/>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27" name="直接连接符 51"/>
          <p:cNvCxnSpPr>
            <a:cxnSpLocks noChangeShapeType="1"/>
            <a:stCxn id="7" idx="2"/>
            <a:endCxn id="16" idx="0"/>
          </p:cNvCxnSpPr>
          <p:nvPr/>
        </p:nvCxnSpPr>
        <p:spPr bwMode="auto">
          <a:xfrm>
            <a:off x="10740244" y="3251731"/>
            <a:ext cx="681037" cy="479425"/>
          </a:xfrm>
          <a:prstGeom prst="line">
            <a:avLst/>
          </a:prstGeom>
          <a:noFill/>
          <a:ln w="25400">
            <a:solidFill>
              <a:srgbClr val="FFFF00"/>
            </a:solidFill>
            <a:round/>
          </a:ln>
          <a:extLst>
            <a:ext uri="{909E8E84-426E-40DD-AFC4-6F175D3DCCD1}">
              <a14:hiddenFill xmlns:a14="http://schemas.microsoft.com/office/drawing/2010/main">
                <a:noFill/>
              </a14:hiddenFill>
            </a:ext>
          </a:extLst>
        </p:spPr>
      </p:cxnSp>
      <p:cxnSp>
        <p:nvCxnSpPr>
          <p:cNvPr id="28" name="直接连接符 53"/>
          <p:cNvCxnSpPr>
            <a:cxnSpLocks noChangeShapeType="1"/>
            <a:stCxn id="8" idx="2"/>
            <a:endCxn id="6" idx="0"/>
          </p:cNvCxnSpPr>
          <p:nvPr/>
        </p:nvCxnSpPr>
        <p:spPr bwMode="auto">
          <a:xfrm flipH="1">
            <a:off x="7701769" y="2065868"/>
            <a:ext cx="1506537" cy="536575"/>
          </a:xfrm>
          <a:prstGeom prst="line">
            <a:avLst/>
          </a:prstGeom>
          <a:noFill/>
          <a:ln w="25400">
            <a:solidFill>
              <a:srgbClr val="FFFF00"/>
            </a:solidFill>
            <a:round/>
          </a:ln>
          <a:extLst>
            <a:ext uri="{909E8E84-426E-40DD-AFC4-6F175D3DCCD1}">
              <a14:hiddenFill xmlns:a14="http://schemas.microsoft.com/office/drawing/2010/main">
                <a:noFill/>
              </a14:hiddenFill>
            </a:ext>
          </a:extLst>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299E7E-6DCC-1D0F-AAB6-7CE23A710287}"/>
              </a:ext>
            </a:extLst>
          </p:cNvPr>
          <p:cNvSpPr>
            <a:spLocks noGrp="1"/>
          </p:cNvSpPr>
          <p:nvPr>
            <p:ph type="title"/>
          </p:nvPr>
        </p:nvSpPr>
        <p:spPr/>
        <p:txBody>
          <a:bodyPr/>
          <a:lstStyle/>
          <a:p>
            <a:r>
              <a:rPr lang="en-US" altLang="zh-CN" dirty="0"/>
              <a:t>B-</a:t>
            </a:r>
            <a:r>
              <a:rPr lang="zh-CN" altLang="en-US" b="0" i="0" dirty="0">
                <a:solidFill>
                  <a:srgbClr val="FFFFFF"/>
                </a:solidFill>
                <a:effectLst/>
                <a:latin typeface="system"/>
              </a:rPr>
              <a:t>一气贯通之刃</a:t>
            </a:r>
            <a:endParaRPr lang="zh-CN" altLang="en-US" dirty="0"/>
          </a:p>
        </p:txBody>
      </p:sp>
      <p:sp>
        <p:nvSpPr>
          <p:cNvPr id="3" name="内容占位符 2">
            <a:extLst>
              <a:ext uri="{FF2B5EF4-FFF2-40B4-BE49-F238E27FC236}">
                <a16:creationId xmlns:a16="http://schemas.microsoft.com/office/drawing/2014/main" id="{125717B5-C176-D216-4295-7BDC6BA727AC}"/>
              </a:ext>
            </a:extLst>
          </p:cNvPr>
          <p:cNvSpPr>
            <a:spLocks noGrp="1"/>
          </p:cNvSpPr>
          <p:nvPr>
            <p:ph idx="1"/>
          </p:nvPr>
        </p:nvSpPr>
        <p:spPr/>
        <p:txBody>
          <a:bodyPr/>
          <a:lstStyle/>
          <a:p>
            <a:r>
              <a:rPr lang="zh-CN" altLang="en-US" dirty="0"/>
              <a:t>小红拿到了一棵树，她想请你寻找一条简单路径，使得这条路径不重不漏的经过所有节点。如果不存在这样的简单路径，则直接输出 −</a:t>
            </a:r>
            <a:r>
              <a:rPr lang="en-US" altLang="zh-CN" dirty="0"/>
              <a:t>1</a:t>
            </a:r>
            <a:r>
              <a:rPr lang="zh-CN" altLang="en-US" dirty="0"/>
              <a:t>。简单路径是指这样一条路径，其经过的顶点和边互不相同。</a:t>
            </a:r>
          </a:p>
        </p:txBody>
      </p:sp>
    </p:spTree>
    <p:extLst>
      <p:ext uri="{BB962C8B-B14F-4D97-AF65-F5344CB8AC3E}">
        <p14:creationId xmlns:p14="http://schemas.microsoft.com/office/powerpoint/2010/main" val="206153940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例</a:t>
            </a:r>
            <a:r>
              <a:rPr lang="en-US" altLang="zh-CN" dirty="0"/>
              <a:t>1</a:t>
            </a:r>
            <a:r>
              <a:rPr lang="zh-CN" altLang="en-US" dirty="0"/>
              <a:t>：</a:t>
            </a:r>
          </a:p>
        </p:txBody>
      </p:sp>
      <p:sp>
        <p:nvSpPr>
          <p:cNvPr id="3" name="内容占位符 2"/>
          <p:cNvSpPr>
            <a:spLocks noGrp="1"/>
          </p:cNvSpPr>
          <p:nvPr>
            <p:ph idx="1"/>
          </p:nvPr>
        </p:nvSpPr>
        <p:spPr/>
        <p:txBody>
          <a:bodyPr/>
          <a:lstStyle/>
          <a:p>
            <a:r>
              <a:rPr lang="zh-CN" altLang="en-US" dirty="0"/>
              <a:t>给你一个长度为</a:t>
            </a:r>
            <a:r>
              <a:rPr lang="en-US" altLang="zh-CN" dirty="0"/>
              <a:t>n</a:t>
            </a:r>
            <a:r>
              <a:rPr lang="zh-CN" altLang="en-US" dirty="0"/>
              <a:t>的序列</a:t>
            </a:r>
            <a:endParaRPr lang="en-US" altLang="zh-CN" dirty="0"/>
          </a:p>
          <a:p>
            <a:r>
              <a:rPr lang="zh-CN" altLang="en-US" dirty="0"/>
              <a:t>有如下操作</a:t>
            </a:r>
            <a:endParaRPr lang="en-US" altLang="zh-CN" dirty="0"/>
          </a:p>
          <a:p>
            <a:r>
              <a:rPr lang="zh-CN" altLang="en-US" dirty="0"/>
              <a:t>将第</a:t>
            </a:r>
            <a:r>
              <a:rPr lang="en-US" altLang="zh-CN" dirty="0" err="1"/>
              <a:t>i</a:t>
            </a:r>
            <a:r>
              <a:rPr lang="zh-CN" altLang="en-US" dirty="0"/>
              <a:t>个数加或减</a:t>
            </a:r>
            <a:r>
              <a:rPr lang="en-US" altLang="zh-CN" dirty="0"/>
              <a:t>x</a:t>
            </a:r>
          </a:p>
          <a:p>
            <a:r>
              <a:rPr lang="zh-CN" altLang="en-US" dirty="0"/>
              <a:t>求区间</a:t>
            </a:r>
            <a:r>
              <a:rPr lang="en-US" altLang="zh-CN" dirty="0"/>
              <a:t>Li</a:t>
            </a:r>
            <a:r>
              <a:rPr lang="zh-CN" altLang="en-US" dirty="0"/>
              <a:t>到</a:t>
            </a:r>
            <a:r>
              <a:rPr lang="en-US" altLang="zh-CN" dirty="0" err="1"/>
              <a:t>Ri</a:t>
            </a:r>
            <a:r>
              <a:rPr lang="zh-CN" altLang="en-US" dirty="0"/>
              <a:t>的和</a:t>
            </a: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F50FC9-E4B0-433D-B85C-735D580C3DCE}"/>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247D4D57-0F54-4F72-89F7-3AEFD9189304}"/>
              </a:ext>
            </a:extLst>
          </p:cNvPr>
          <p:cNvSpPr>
            <a:spLocks noGrp="1"/>
          </p:cNvSpPr>
          <p:nvPr>
            <p:ph idx="1"/>
          </p:nvPr>
        </p:nvSpPr>
        <p:spPr/>
        <p:txBody>
          <a:bodyPr/>
          <a:lstStyle/>
          <a:p>
            <a:endParaRPr lang="zh-CN" altLang="en-US"/>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981" y="1120698"/>
            <a:ext cx="10424160" cy="548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8A9D92-A75C-40A5-9537-48F930DF29DB}"/>
              </a:ext>
            </a:extLst>
          </p:cNvPr>
          <p:cNvSpPr>
            <a:spLocks noGrp="1"/>
          </p:cNvSpPr>
          <p:nvPr>
            <p:ph type="title"/>
          </p:nvPr>
        </p:nvSpPr>
        <p:spPr/>
        <p:txBody>
          <a:bodyPr/>
          <a:lstStyle/>
          <a:p>
            <a:endParaRPr lang="zh-CN" altLang="en-US"/>
          </a:p>
        </p:txBody>
      </p:sp>
      <p:sp>
        <p:nvSpPr>
          <p:cNvPr id="3" name="内容占位符 2"/>
          <p:cNvSpPr>
            <a:spLocks noGrp="1"/>
          </p:cNvSpPr>
          <p:nvPr>
            <p:ph idx="1"/>
          </p:nvPr>
        </p:nvSpPr>
        <p:spPr/>
        <p:txBody>
          <a:bodyPr/>
          <a:lstStyle/>
          <a:p>
            <a:pPr marL="0" indent="0">
              <a:buNone/>
            </a:pPr>
            <a:endParaRPr lang="en-US" altLang="zh-CN" dirty="0"/>
          </a:p>
          <a:p>
            <a:r>
              <a:rPr lang="zh-CN" altLang="en-US" dirty="0"/>
              <a:t>线段树很关键的一点：需要维护哪些区间的附加信息，怎样维护这个信息！</a:t>
            </a:r>
            <a:endParaRPr lang="en-US" altLang="zh-CN" dirty="0"/>
          </a:p>
          <a:p>
            <a:r>
              <a:rPr lang="zh-CN" altLang="en-US" dirty="0"/>
              <a:t>比如维护区间和，区间最大（小）值，等等。</a:t>
            </a:r>
            <a:endParaRPr lang="en-US" altLang="zh-CN" dirty="0"/>
          </a:p>
          <a:p>
            <a:r>
              <a:rPr lang="zh-CN" altLang="en-US" dirty="0"/>
              <a:t>关键是这个“等等”究竟是什么？</a:t>
            </a:r>
          </a:p>
        </p:txBody>
      </p:sp>
    </p:spTree>
    <p:extLst>
      <p:ext uri="{BB962C8B-B14F-4D97-AF65-F5344CB8AC3E}">
        <p14:creationId xmlns:p14="http://schemas.microsoft.com/office/powerpoint/2010/main" val="2097919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补充知识：</a:t>
            </a:r>
            <a:r>
              <a:rPr lang="en-US" altLang="zh-CN" dirty="0"/>
              <a:t>ST</a:t>
            </a:r>
            <a:r>
              <a:rPr lang="zh-CN" altLang="en-US" dirty="0"/>
              <a:t>表</a:t>
            </a:r>
          </a:p>
        </p:txBody>
      </p:sp>
      <p:sp>
        <p:nvSpPr>
          <p:cNvPr id="3" name="内容占位符 2"/>
          <p:cNvSpPr>
            <a:spLocks noGrp="1"/>
          </p:cNvSpPr>
          <p:nvPr>
            <p:ph idx="1"/>
          </p:nvPr>
        </p:nvSpPr>
        <p:spPr/>
        <p:txBody>
          <a:bodyPr/>
          <a:lstStyle/>
          <a:p>
            <a:r>
              <a:rPr lang="en-US" altLang="zh-CN" dirty="0"/>
              <a:t>ST </a:t>
            </a:r>
            <a:r>
              <a:rPr lang="zh-CN" altLang="en-US" dirty="0"/>
              <a:t>（</a:t>
            </a:r>
            <a:r>
              <a:rPr lang="en-US" altLang="zh-CN" dirty="0"/>
              <a:t>Sparse Table</a:t>
            </a:r>
            <a:r>
              <a:rPr lang="zh-CN" altLang="en-US" dirty="0"/>
              <a:t>）实际上是一中倍增的方法</a:t>
            </a:r>
            <a:endParaRPr lang="en-US" altLang="zh-CN" dirty="0"/>
          </a:p>
          <a:p>
            <a:r>
              <a:rPr lang="zh-CN" altLang="en-US" dirty="0"/>
              <a:t>用一个二维数组</a:t>
            </a:r>
            <a:r>
              <a:rPr lang="en-US" altLang="zh-CN" dirty="0"/>
              <a:t>f(</a:t>
            </a:r>
            <a:r>
              <a:rPr lang="en-US" altLang="zh-CN" dirty="0" err="1"/>
              <a:t>i,j</a:t>
            </a:r>
            <a:r>
              <a:rPr lang="en-US" altLang="zh-CN" dirty="0"/>
              <a:t>)</a:t>
            </a:r>
            <a:r>
              <a:rPr lang="zh-CN" altLang="en-US" dirty="0"/>
              <a:t>记录区间</a:t>
            </a:r>
            <a:r>
              <a:rPr lang="en-US" altLang="zh-CN" dirty="0"/>
              <a:t>[i,i+2^j-1](</a:t>
            </a:r>
            <a:r>
              <a:rPr lang="zh-CN" altLang="en-US" dirty="0"/>
              <a:t>持续</a:t>
            </a:r>
            <a:r>
              <a:rPr lang="en-US" altLang="zh-CN" dirty="0"/>
              <a:t>2^j</a:t>
            </a:r>
            <a:r>
              <a:rPr lang="zh-CN" altLang="en-US" dirty="0"/>
              <a:t>个</a:t>
            </a:r>
            <a:r>
              <a:rPr lang="en-US" altLang="zh-CN" dirty="0"/>
              <a:t>)</a:t>
            </a:r>
            <a:r>
              <a:rPr lang="zh-CN" altLang="en-US" dirty="0"/>
              <a:t>区间中的最小值。</a:t>
            </a:r>
            <a:endParaRPr lang="en-US" altLang="zh-CN" dirty="0"/>
          </a:p>
          <a:p>
            <a:r>
              <a:rPr lang="zh-CN" altLang="en-US" dirty="0"/>
              <a:t>其中</a:t>
            </a:r>
            <a:r>
              <a:rPr lang="en-US" altLang="zh-CN" dirty="0"/>
              <a:t>f[i,0] = a[i];</a:t>
            </a:r>
          </a:p>
          <a:p>
            <a:r>
              <a:rPr lang="zh-CN" altLang="en-US" dirty="0"/>
              <a:t>所以，对于任意的一组</a:t>
            </a:r>
            <a:r>
              <a:rPr lang="en-US" altLang="zh-CN" dirty="0"/>
              <a:t>(</a:t>
            </a:r>
            <a:r>
              <a:rPr lang="en-US" altLang="zh-CN" dirty="0" err="1"/>
              <a:t>i,j</a:t>
            </a:r>
            <a:r>
              <a:rPr lang="en-US" altLang="zh-CN" dirty="0"/>
              <a:t>)</a:t>
            </a:r>
          </a:p>
          <a:p>
            <a:r>
              <a:rPr lang="en-US" altLang="zh-CN" dirty="0"/>
              <a:t>f(</a:t>
            </a:r>
            <a:r>
              <a:rPr lang="en-US" altLang="zh-CN" dirty="0" err="1"/>
              <a:t>i,j</a:t>
            </a:r>
            <a:r>
              <a:rPr lang="en-US" altLang="zh-CN" dirty="0"/>
              <a:t>) = min{f(i,j-1),f(i+2^(j-1),j-1)}</a:t>
            </a:r>
            <a:r>
              <a:rPr lang="zh-CN" altLang="en-US" dirty="0"/>
              <a:t>来使用动态规划计算出来。</a:t>
            </a:r>
          </a:p>
        </p:txBody>
      </p:sp>
    </p:spTree>
    <p:extLst>
      <p:ext uri="{BB962C8B-B14F-4D97-AF65-F5344CB8AC3E}">
        <p14:creationId xmlns:p14="http://schemas.microsoft.com/office/powerpoint/2010/main" val="1000272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en-US" altLang="zh-CN" dirty="0"/>
              <a:t>RMQ</a:t>
            </a:r>
            <a:r>
              <a:rPr lang="zh-CN" altLang="en-US" dirty="0"/>
              <a:t>问题的</a:t>
            </a:r>
            <a:r>
              <a:rPr lang="en-US" altLang="zh-CN" dirty="0"/>
              <a:t>ST</a:t>
            </a:r>
            <a:r>
              <a:rPr lang="zh-CN" altLang="en-US" dirty="0"/>
              <a:t>算法</a:t>
            </a:r>
          </a:p>
        </p:txBody>
      </p:sp>
      <p:sp>
        <p:nvSpPr>
          <p:cNvPr id="3" name="内容占位符 2"/>
          <p:cNvSpPr>
            <a:spLocks noGrp="1"/>
          </p:cNvSpPr>
          <p:nvPr>
            <p:ph idx="1"/>
          </p:nvPr>
        </p:nvSpPr>
        <p:spPr/>
        <p:txBody>
          <a:bodyPr/>
          <a:lstStyle/>
          <a:p>
            <a:r>
              <a:rPr lang="en-US" altLang="zh-CN" dirty="0"/>
              <a:t>For example</a:t>
            </a:r>
            <a:r>
              <a:rPr lang="zh-CN" altLang="en-US" dirty="0"/>
              <a:t>：</a:t>
            </a:r>
            <a:endParaRPr lang="en-US" altLang="zh-CN" dirty="0"/>
          </a:p>
        </p:txBody>
      </p:sp>
      <p:sp>
        <p:nvSpPr>
          <p:cNvPr id="103" name="矩形 102"/>
          <p:cNvSpPr/>
          <p:nvPr/>
        </p:nvSpPr>
        <p:spPr>
          <a:xfrm>
            <a:off x="2495600" y="2492896"/>
            <a:ext cx="7497216"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schemeClr val="accent1">
                  <a:lumMod val="75000"/>
                </a:schemeClr>
              </a:solidFill>
            </a:endParaRPr>
          </a:p>
        </p:txBody>
      </p:sp>
      <p:sp>
        <p:nvSpPr>
          <p:cNvPr id="104" name="矩形 103"/>
          <p:cNvSpPr/>
          <p:nvPr/>
        </p:nvSpPr>
        <p:spPr>
          <a:xfrm>
            <a:off x="2495600" y="24928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105" name="矩形 104"/>
          <p:cNvSpPr/>
          <p:nvPr/>
        </p:nvSpPr>
        <p:spPr>
          <a:xfrm>
            <a:off x="307166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06" name="矩形 105"/>
          <p:cNvSpPr/>
          <p:nvPr/>
        </p:nvSpPr>
        <p:spPr>
          <a:xfrm>
            <a:off x="3651152" y="24928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107" name="矩形 106"/>
          <p:cNvSpPr/>
          <p:nvPr/>
        </p:nvSpPr>
        <p:spPr>
          <a:xfrm>
            <a:off x="6536432"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9</a:t>
            </a:r>
            <a:endParaRPr lang="zh-CN" altLang="en-US" sz="4000" dirty="0">
              <a:solidFill>
                <a:schemeClr val="accent1">
                  <a:lumMod val="75000"/>
                </a:schemeClr>
              </a:solidFill>
            </a:endParaRPr>
          </a:p>
        </p:txBody>
      </p:sp>
      <p:sp>
        <p:nvSpPr>
          <p:cNvPr id="108" name="矩形 107"/>
          <p:cNvSpPr/>
          <p:nvPr/>
        </p:nvSpPr>
        <p:spPr>
          <a:xfrm>
            <a:off x="4227216" y="24928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09" name="矩形 108"/>
          <p:cNvSpPr/>
          <p:nvPr/>
        </p:nvSpPr>
        <p:spPr>
          <a:xfrm>
            <a:off x="5960368"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8</a:t>
            </a:r>
            <a:endParaRPr lang="zh-CN" altLang="en-US" sz="4000" dirty="0">
              <a:solidFill>
                <a:schemeClr val="accent1">
                  <a:lumMod val="75000"/>
                </a:schemeClr>
              </a:solidFill>
            </a:endParaRPr>
          </a:p>
        </p:txBody>
      </p:sp>
      <p:sp>
        <p:nvSpPr>
          <p:cNvPr id="110" name="矩形 109"/>
          <p:cNvSpPr/>
          <p:nvPr/>
        </p:nvSpPr>
        <p:spPr>
          <a:xfrm>
            <a:off x="538430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111" name="矩形 110"/>
          <p:cNvSpPr/>
          <p:nvPr/>
        </p:nvSpPr>
        <p:spPr>
          <a:xfrm>
            <a:off x="4808240"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112" name="矩形 111"/>
          <p:cNvSpPr/>
          <p:nvPr/>
        </p:nvSpPr>
        <p:spPr>
          <a:xfrm>
            <a:off x="9416752" y="249947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113" name="矩形 112"/>
          <p:cNvSpPr/>
          <p:nvPr/>
        </p:nvSpPr>
        <p:spPr>
          <a:xfrm>
            <a:off x="8840688" y="249947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14" name="矩形 113"/>
          <p:cNvSpPr/>
          <p:nvPr/>
        </p:nvSpPr>
        <p:spPr>
          <a:xfrm>
            <a:off x="826462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115" name="矩形 114"/>
          <p:cNvSpPr/>
          <p:nvPr/>
        </p:nvSpPr>
        <p:spPr>
          <a:xfrm>
            <a:off x="7688560"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116" name="矩形 115"/>
          <p:cNvSpPr/>
          <p:nvPr/>
        </p:nvSpPr>
        <p:spPr>
          <a:xfrm>
            <a:off x="7112496"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7</a:t>
            </a:r>
            <a:endParaRPr lang="zh-CN" altLang="en-US" sz="4000" dirty="0">
              <a:solidFill>
                <a:schemeClr val="accent1">
                  <a:lumMod val="75000"/>
                </a:schemeClr>
              </a:solidFill>
            </a:endParaRPr>
          </a:p>
        </p:txBody>
      </p:sp>
      <p:sp>
        <p:nvSpPr>
          <p:cNvPr id="141" name="矩形 140"/>
          <p:cNvSpPr/>
          <p:nvPr/>
        </p:nvSpPr>
        <p:spPr>
          <a:xfrm>
            <a:off x="1335088" y="2491609"/>
            <a:ext cx="1160512"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J=0</a:t>
            </a:r>
            <a:endParaRPr lang="zh-CN" altLang="en-US" sz="4000" dirty="0">
              <a:solidFill>
                <a:schemeClr val="accent1">
                  <a:lumMod val="75000"/>
                </a:schemeClr>
              </a:solidFill>
            </a:endParaRPr>
          </a:p>
        </p:txBody>
      </p:sp>
      <p:pic>
        <p:nvPicPr>
          <p:cNvPr id="19" name="内容占位符 4"/>
          <p:cNvPicPr>
            <a:picLocks noChangeAspect="1"/>
          </p:cNvPicPr>
          <p:nvPr/>
        </p:nvPicPr>
        <p:blipFill>
          <a:blip r:embed="rId2" cstate="screen">
            <a:duotone>
              <a:prstClr val="black"/>
              <a:schemeClr val="accent6">
                <a:tint val="45000"/>
                <a:satMod val="400000"/>
              </a:schemeClr>
            </a:duotone>
            <a:extLst>
              <a:ext uri="{28A0092B-C50C-407E-A947-70E740481C1C}">
                <a14:useLocalDpi xmlns:a14="http://schemas.microsoft.com/office/drawing/2010/main"/>
              </a:ext>
            </a:extLst>
          </a:blip>
          <a:stretch>
            <a:fillRect/>
          </a:stretch>
        </p:blipFill>
        <p:spPr>
          <a:xfrm>
            <a:off x="10454056" y="5148453"/>
            <a:ext cx="1737944" cy="1709547"/>
          </a:xfrm>
          <a:prstGeom prst="rect">
            <a:avLst/>
          </a:prstGeom>
        </p:spPr>
      </p:pic>
    </p:spTree>
    <p:extLst>
      <p:ext uri="{BB962C8B-B14F-4D97-AF65-F5344CB8AC3E}">
        <p14:creationId xmlns:p14="http://schemas.microsoft.com/office/powerpoint/2010/main" val="194592287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602290" y="3329455"/>
            <a:ext cx="8390527"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000" dirty="0">
              <a:solidFill>
                <a:schemeClr val="accent1">
                  <a:lumMod val="75000"/>
                </a:schemeClr>
              </a:solidFill>
            </a:endParaRPr>
          </a:p>
        </p:txBody>
      </p:sp>
      <p:sp>
        <p:nvSpPr>
          <p:cNvPr id="4" name="标题 1"/>
          <p:cNvSpPr>
            <a:spLocks noGrp="1"/>
          </p:cNvSpPr>
          <p:nvPr>
            <p:ph type="title"/>
          </p:nvPr>
        </p:nvSpPr>
        <p:spPr/>
        <p:txBody>
          <a:bodyPr/>
          <a:lstStyle/>
          <a:p>
            <a:r>
              <a:rPr lang="en-US" altLang="zh-CN" dirty="0"/>
              <a:t>RMQ</a:t>
            </a:r>
            <a:r>
              <a:rPr lang="zh-CN" altLang="en-US" dirty="0"/>
              <a:t>问题的</a:t>
            </a:r>
            <a:r>
              <a:rPr lang="en-US" altLang="zh-CN" dirty="0"/>
              <a:t>ST</a:t>
            </a:r>
            <a:r>
              <a:rPr lang="zh-CN" altLang="en-US" dirty="0"/>
              <a:t>算法</a:t>
            </a:r>
          </a:p>
        </p:txBody>
      </p:sp>
      <p:sp>
        <p:nvSpPr>
          <p:cNvPr id="3" name="内容占位符 2"/>
          <p:cNvSpPr>
            <a:spLocks noGrp="1"/>
          </p:cNvSpPr>
          <p:nvPr>
            <p:ph idx="1"/>
          </p:nvPr>
        </p:nvSpPr>
        <p:spPr/>
        <p:txBody>
          <a:bodyPr>
            <a:normAutofit/>
          </a:bodyPr>
          <a:lstStyle/>
          <a:p>
            <a:r>
              <a:rPr lang="en-US" altLang="zh-CN" dirty="0"/>
              <a:t>For example</a:t>
            </a:r>
            <a:r>
              <a:rPr lang="zh-CN" altLang="en-US" dirty="0"/>
              <a:t>：</a:t>
            </a:r>
            <a:r>
              <a:rPr lang="en-US" altLang="zh-CN" dirty="0"/>
              <a:t> f(</a:t>
            </a:r>
            <a:r>
              <a:rPr lang="en-US" altLang="zh-CN" dirty="0" err="1"/>
              <a:t>i,j</a:t>
            </a:r>
            <a:r>
              <a:rPr lang="en-US" altLang="zh-CN" dirty="0"/>
              <a:t>) = min{f(i,j-1),f(i+2^(j-1),j-1)}</a:t>
            </a:r>
          </a:p>
          <a:p>
            <a:endParaRPr lang="zh-CN" altLang="en-US" dirty="0"/>
          </a:p>
        </p:txBody>
      </p:sp>
      <p:sp>
        <p:nvSpPr>
          <p:cNvPr id="103" name="矩形 102"/>
          <p:cNvSpPr/>
          <p:nvPr/>
        </p:nvSpPr>
        <p:spPr>
          <a:xfrm>
            <a:off x="2495600" y="2564904"/>
            <a:ext cx="7497216" cy="576064"/>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schemeClr val="accent1">
                  <a:lumMod val="75000"/>
                </a:schemeClr>
              </a:solidFill>
            </a:endParaRPr>
          </a:p>
        </p:txBody>
      </p:sp>
      <p:sp>
        <p:nvSpPr>
          <p:cNvPr id="104" name="矩形 103"/>
          <p:cNvSpPr/>
          <p:nvPr/>
        </p:nvSpPr>
        <p:spPr>
          <a:xfrm>
            <a:off x="2495600" y="2491611"/>
            <a:ext cx="576064" cy="655936"/>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105" name="矩形 104"/>
          <p:cNvSpPr/>
          <p:nvPr/>
        </p:nvSpPr>
        <p:spPr>
          <a:xfrm>
            <a:off x="307166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06" name="矩形 105"/>
          <p:cNvSpPr/>
          <p:nvPr/>
        </p:nvSpPr>
        <p:spPr>
          <a:xfrm>
            <a:off x="3651152" y="24928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107" name="矩形 106"/>
          <p:cNvSpPr/>
          <p:nvPr/>
        </p:nvSpPr>
        <p:spPr>
          <a:xfrm>
            <a:off x="6536432"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9</a:t>
            </a:r>
            <a:endParaRPr lang="zh-CN" altLang="en-US" sz="4000" dirty="0">
              <a:solidFill>
                <a:schemeClr val="accent1">
                  <a:lumMod val="75000"/>
                </a:schemeClr>
              </a:solidFill>
            </a:endParaRPr>
          </a:p>
        </p:txBody>
      </p:sp>
      <p:sp>
        <p:nvSpPr>
          <p:cNvPr id="108" name="矩形 107"/>
          <p:cNvSpPr/>
          <p:nvPr/>
        </p:nvSpPr>
        <p:spPr>
          <a:xfrm>
            <a:off x="4227216" y="24928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09" name="矩形 108"/>
          <p:cNvSpPr/>
          <p:nvPr/>
        </p:nvSpPr>
        <p:spPr>
          <a:xfrm>
            <a:off x="5960368"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8</a:t>
            </a:r>
            <a:endParaRPr lang="zh-CN" altLang="en-US" sz="4000" dirty="0">
              <a:solidFill>
                <a:schemeClr val="accent1">
                  <a:lumMod val="75000"/>
                </a:schemeClr>
              </a:solidFill>
            </a:endParaRPr>
          </a:p>
        </p:txBody>
      </p:sp>
      <p:sp>
        <p:nvSpPr>
          <p:cNvPr id="110" name="矩形 109"/>
          <p:cNvSpPr/>
          <p:nvPr/>
        </p:nvSpPr>
        <p:spPr>
          <a:xfrm>
            <a:off x="538430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111" name="矩形 110"/>
          <p:cNvSpPr/>
          <p:nvPr/>
        </p:nvSpPr>
        <p:spPr>
          <a:xfrm>
            <a:off x="4808240"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112" name="矩形 111"/>
          <p:cNvSpPr/>
          <p:nvPr/>
        </p:nvSpPr>
        <p:spPr>
          <a:xfrm>
            <a:off x="9416752" y="249947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113" name="矩形 112"/>
          <p:cNvSpPr/>
          <p:nvPr/>
        </p:nvSpPr>
        <p:spPr>
          <a:xfrm>
            <a:off x="8840688" y="249947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14" name="矩形 113"/>
          <p:cNvSpPr/>
          <p:nvPr/>
        </p:nvSpPr>
        <p:spPr>
          <a:xfrm>
            <a:off x="826462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115" name="矩形 114"/>
          <p:cNvSpPr/>
          <p:nvPr/>
        </p:nvSpPr>
        <p:spPr>
          <a:xfrm>
            <a:off x="7688560"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116" name="矩形 115"/>
          <p:cNvSpPr/>
          <p:nvPr/>
        </p:nvSpPr>
        <p:spPr>
          <a:xfrm>
            <a:off x="7112496"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7</a:t>
            </a:r>
            <a:endParaRPr lang="zh-CN" altLang="en-US" sz="4000" dirty="0">
              <a:solidFill>
                <a:schemeClr val="accent1">
                  <a:lumMod val="75000"/>
                </a:schemeClr>
              </a:solidFill>
            </a:endParaRPr>
          </a:p>
        </p:txBody>
      </p:sp>
      <p:sp>
        <p:nvSpPr>
          <p:cNvPr id="141" name="矩形 140"/>
          <p:cNvSpPr/>
          <p:nvPr/>
        </p:nvSpPr>
        <p:spPr>
          <a:xfrm>
            <a:off x="1335088" y="2491609"/>
            <a:ext cx="1160512"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J=0</a:t>
            </a:r>
            <a:endParaRPr lang="zh-CN" altLang="en-US" sz="4000" dirty="0">
              <a:solidFill>
                <a:schemeClr val="accent1">
                  <a:lumMod val="75000"/>
                </a:schemeClr>
              </a:solidFill>
            </a:endParaRPr>
          </a:p>
        </p:txBody>
      </p:sp>
      <p:sp>
        <p:nvSpPr>
          <p:cNvPr id="21" name="矩形 20"/>
          <p:cNvSpPr/>
          <p:nvPr/>
        </p:nvSpPr>
        <p:spPr>
          <a:xfrm>
            <a:off x="1331781" y="3322399"/>
            <a:ext cx="1167315"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J=1</a:t>
            </a:r>
            <a:endParaRPr lang="zh-CN" altLang="en-US" sz="4000" dirty="0">
              <a:solidFill>
                <a:schemeClr val="accent1">
                  <a:lumMod val="75000"/>
                </a:schemeClr>
              </a:solidFill>
            </a:endParaRPr>
          </a:p>
        </p:txBody>
      </p:sp>
      <p:sp>
        <p:nvSpPr>
          <p:cNvPr id="22" name="矩形 21"/>
          <p:cNvSpPr/>
          <p:nvPr/>
        </p:nvSpPr>
        <p:spPr>
          <a:xfrm>
            <a:off x="2495600" y="332239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24" name="矩形 23"/>
          <p:cNvSpPr/>
          <p:nvPr/>
        </p:nvSpPr>
        <p:spPr>
          <a:xfrm>
            <a:off x="3075088" y="3320220"/>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26" name="矩形 25"/>
          <p:cNvSpPr/>
          <p:nvPr/>
        </p:nvSpPr>
        <p:spPr>
          <a:xfrm>
            <a:off x="3669619" y="3329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28" name="矩形 27"/>
          <p:cNvSpPr/>
          <p:nvPr/>
        </p:nvSpPr>
        <p:spPr>
          <a:xfrm>
            <a:off x="4796879" y="3329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29" name="矩形 28"/>
          <p:cNvSpPr/>
          <p:nvPr/>
        </p:nvSpPr>
        <p:spPr>
          <a:xfrm>
            <a:off x="5372613" y="332945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30" name="矩形 29"/>
          <p:cNvSpPr/>
          <p:nvPr/>
        </p:nvSpPr>
        <p:spPr>
          <a:xfrm>
            <a:off x="7112496" y="332945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31" name="矩形 30"/>
          <p:cNvSpPr/>
          <p:nvPr/>
        </p:nvSpPr>
        <p:spPr>
          <a:xfrm>
            <a:off x="6524741" y="332945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7</a:t>
            </a:r>
            <a:endParaRPr lang="zh-CN" altLang="en-US" sz="4000" dirty="0">
              <a:solidFill>
                <a:schemeClr val="accent1">
                  <a:lumMod val="75000"/>
                </a:schemeClr>
              </a:solidFill>
            </a:endParaRPr>
          </a:p>
        </p:txBody>
      </p:sp>
      <p:sp>
        <p:nvSpPr>
          <p:cNvPr id="32" name="矩形 31"/>
          <p:cNvSpPr/>
          <p:nvPr/>
        </p:nvSpPr>
        <p:spPr>
          <a:xfrm>
            <a:off x="5948677" y="3329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8</a:t>
            </a:r>
            <a:endParaRPr lang="zh-CN" altLang="en-US" sz="4000" dirty="0">
              <a:solidFill>
                <a:schemeClr val="accent1">
                  <a:lumMod val="75000"/>
                </a:schemeClr>
              </a:solidFill>
            </a:endParaRPr>
          </a:p>
        </p:txBody>
      </p:sp>
      <p:sp>
        <p:nvSpPr>
          <p:cNvPr id="33" name="矩形 32"/>
          <p:cNvSpPr/>
          <p:nvPr/>
        </p:nvSpPr>
        <p:spPr>
          <a:xfrm>
            <a:off x="4245683" y="333156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35" name="矩形 34"/>
          <p:cNvSpPr/>
          <p:nvPr/>
        </p:nvSpPr>
        <p:spPr>
          <a:xfrm>
            <a:off x="8823093" y="333156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36" name="矩形 35"/>
          <p:cNvSpPr/>
          <p:nvPr/>
        </p:nvSpPr>
        <p:spPr>
          <a:xfrm>
            <a:off x="8254823" y="333156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37" name="矩形 36"/>
          <p:cNvSpPr/>
          <p:nvPr/>
        </p:nvSpPr>
        <p:spPr>
          <a:xfrm>
            <a:off x="7688560" y="332239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Tree>
    <p:extLst>
      <p:ext uri="{BB962C8B-B14F-4D97-AF65-F5344CB8AC3E}">
        <p14:creationId xmlns:p14="http://schemas.microsoft.com/office/powerpoint/2010/main" val="797180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104"/>
                                        </p:tgtEl>
                                        <p:attrNameLst>
                                          <p:attrName>style.color</p:attrName>
                                        </p:attrNameLst>
                                      </p:cBhvr>
                                      <p:to>
                                        <a:schemeClr val="bg1"/>
                                      </p:to>
                                    </p:animClr>
                                    <p:animClr clrSpc="rgb" dir="cw">
                                      <p:cBhvr>
                                        <p:cTn id="7" dur="250" autoRev="1" fill="remove"/>
                                        <p:tgtEl>
                                          <p:spTgt spid="104"/>
                                        </p:tgtEl>
                                        <p:attrNameLst>
                                          <p:attrName>fillcolor</p:attrName>
                                        </p:attrNameLst>
                                      </p:cBhvr>
                                      <p:to>
                                        <a:schemeClr val="bg1"/>
                                      </p:to>
                                    </p:animClr>
                                    <p:set>
                                      <p:cBhvr>
                                        <p:cTn id="8" dur="250" autoRev="1" fill="remove"/>
                                        <p:tgtEl>
                                          <p:spTgt spid="104"/>
                                        </p:tgtEl>
                                        <p:attrNameLst>
                                          <p:attrName>fill.type</p:attrName>
                                        </p:attrNameLst>
                                      </p:cBhvr>
                                      <p:to>
                                        <p:strVal val="solid"/>
                                      </p:to>
                                    </p:set>
                                    <p:set>
                                      <p:cBhvr>
                                        <p:cTn id="9" dur="250" autoRev="1" fill="remove"/>
                                        <p:tgtEl>
                                          <p:spTgt spid="104"/>
                                        </p:tgtEl>
                                        <p:attrNameLst>
                                          <p:attrName>fill.on</p:attrName>
                                        </p:attrNameLst>
                                      </p:cBhvr>
                                      <p:to>
                                        <p:strVal val="true"/>
                                      </p:to>
                                    </p:set>
                                  </p:childTnLst>
                                </p:cTn>
                              </p:par>
                              <p:par>
                                <p:cTn id="10" presetID="27" presetClass="emph" presetSubtype="0" fill="remove" grpId="0" nodeType="withEffect">
                                  <p:stCondLst>
                                    <p:cond delay="0"/>
                                  </p:stCondLst>
                                  <p:childTnLst>
                                    <p:animClr clrSpc="rgb" dir="cw">
                                      <p:cBhvr override="childStyle">
                                        <p:cTn id="11" dur="250" autoRev="1" fill="remove"/>
                                        <p:tgtEl>
                                          <p:spTgt spid="105"/>
                                        </p:tgtEl>
                                        <p:attrNameLst>
                                          <p:attrName>style.color</p:attrName>
                                        </p:attrNameLst>
                                      </p:cBhvr>
                                      <p:to>
                                        <a:schemeClr val="bg1"/>
                                      </p:to>
                                    </p:animClr>
                                    <p:animClr clrSpc="rgb" dir="cw">
                                      <p:cBhvr>
                                        <p:cTn id="12" dur="250" autoRev="1" fill="remove"/>
                                        <p:tgtEl>
                                          <p:spTgt spid="105"/>
                                        </p:tgtEl>
                                        <p:attrNameLst>
                                          <p:attrName>fillcolor</p:attrName>
                                        </p:attrNameLst>
                                      </p:cBhvr>
                                      <p:to>
                                        <a:schemeClr val="bg1"/>
                                      </p:to>
                                    </p:animClr>
                                    <p:set>
                                      <p:cBhvr>
                                        <p:cTn id="13" dur="250" autoRev="1" fill="remove"/>
                                        <p:tgtEl>
                                          <p:spTgt spid="105"/>
                                        </p:tgtEl>
                                        <p:attrNameLst>
                                          <p:attrName>fill.type</p:attrName>
                                        </p:attrNameLst>
                                      </p:cBhvr>
                                      <p:to>
                                        <p:strVal val="solid"/>
                                      </p:to>
                                    </p:set>
                                    <p:set>
                                      <p:cBhvr>
                                        <p:cTn id="14" dur="250" autoRev="1" fill="remove"/>
                                        <p:tgtEl>
                                          <p:spTgt spid="105"/>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ppt_x"/>
                                          </p:val>
                                        </p:tav>
                                        <p:tav tm="100000">
                                          <p:val>
                                            <p:strVal val="#ppt_x"/>
                                          </p:val>
                                        </p:tav>
                                      </p:tavLst>
                                    </p:anim>
                                    <p:anim calcmode="lin" valueType="num">
                                      <p:cBhvr additive="base">
                                        <p:cTn id="2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7" presetClass="emph" presetSubtype="0" fill="remove" grpId="1" nodeType="clickEffect">
                                  <p:stCondLst>
                                    <p:cond delay="0"/>
                                  </p:stCondLst>
                                  <p:childTnLst>
                                    <p:animClr clrSpc="rgb" dir="cw">
                                      <p:cBhvr override="childStyle">
                                        <p:cTn id="24" dur="250" autoRev="1" fill="remove"/>
                                        <p:tgtEl>
                                          <p:spTgt spid="105"/>
                                        </p:tgtEl>
                                        <p:attrNameLst>
                                          <p:attrName>style.color</p:attrName>
                                        </p:attrNameLst>
                                      </p:cBhvr>
                                      <p:to>
                                        <a:schemeClr val="bg1"/>
                                      </p:to>
                                    </p:animClr>
                                    <p:animClr clrSpc="rgb" dir="cw">
                                      <p:cBhvr>
                                        <p:cTn id="25" dur="250" autoRev="1" fill="remove"/>
                                        <p:tgtEl>
                                          <p:spTgt spid="105"/>
                                        </p:tgtEl>
                                        <p:attrNameLst>
                                          <p:attrName>fillcolor</p:attrName>
                                        </p:attrNameLst>
                                      </p:cBhvr>
                                      <p:to>
                                        <a:schemeClr val="bg1"/>
                                      </p:to>
                                    </p:animClr>
                                    <p:set>
                                      <p:cBhvr>
                                        <p:cTn id="26" dur="250" autoRev="1" fill="remove"/>
                                        <p:tgtEl>
                                          <p:spTgt spid="105"/>
                                        </p:tgtEl>
                                        <p:attrNameLst>
                                          <p:attrName>fill.type</p:attrName>
                                        </p:attrNameLst>
                                      </p:cBhvr>
                                      <p:to>
                                        <p:strVal val="solid"/>
                                      </p:to>
                                    </p:set>
                                    <p:set>
                                      <p:cBhvr>
                                        <p:cTn id="27" dur="250" autoRev="1" fill="remove"/>
                                        <p:tgtEl>
                                          <p:spTgt spid="105"/>
                                        </p:tgtEl>
                                        <p:attrNameLst>
                                          <p:attrName>fill.on</p:attrName>
                                        </p:attrNameLst>
                                      </p:cBhvr>
                                      <p:to>
                                        <p:strVal val="true"/>
                                      </p:to>
                                    </p:set>
                                  </p:childTnLst>
                                </p:cTn>
                              </p:par>
                              <p:par>
                                <p:cTn id="28" presetID="27" presetClass="emph" presetSubtype="0" fill="remove" grpId="0" nodeType="withEffect">
                                  <p:stCondLst>
                                    <p:cond delay="0"/>
                                  </p:stCondLst>
                                  <p:childTnLst>
                                    <p:animClr clrSpc="rgb" dir="cw">
                                      <p:cBhvr override="childStyle">
                                        <p:cTn id="29" dur="250" autoRev="1" fill="remove"/>
                                        <p:tgtEl>
                                          <p:spTgt spid="106"/>
                                        </p:tgtEl>
                                        <p:attrNameLst>
                                          <p:attrName>style.color</p:attrName>
                                        </p:attrNameLst>
                                      </p:cBhvr>
                                      <p:to>
                                        <a:schemeClr val="bg1"/>
                                      </p:to>
                                    </p:animClr>
                                    <p:animClr clrSpc="rgb" dir="cw">
                                      <p:cBhvr>
                                        <p:cTn id="30" dur="250" autoRev="1" fill="remove"/>
                                        <p:tgtEl>
                                          <p:spTgt spid="106"/>
                                        </p:tgtEl>
                                        <p:attrNameLst>
                                          <p:attrName>fillcolor</p:attrName>
                                        </p:attrNameLst>
                                      </p:cBhvr>
                                      <p:to>
                                        <a:schemeClr val="bg1"/>
                                      </p:to>
                                    </p:animClr>
                                    <p:set>
                                      <p:cBhvr>
                                        <p:cTn id="31" dur="250" autoRev="1" fill="remove"/>
                                        <p:tgtEl>
                                          <p:spTgt spid="106"/>
                                        </p:tgtEl>
                                        <p:attrNameLst>
                                          <p:attrName>fill.type</p:attrName>
                                        </p:attrNameLst>
                                      </p:cBhvr>
                                      <p:to>
                                        <p:strVal val="solid"/>
                                      </p:to>
                                    </p:set>
                                    <p:set>
                                      <p:cBhvr>
                                        <p:cTn id="32" dur="250" autoRev="1" fill="remove"/>
                                        <p:tgtEl>
                                          <p:spTgt spid="106"/>
                                        </p:tgtEl>
                                        <p:attrNameLst>
                                          <p:attrName>fill.on</p:attrName>
                                        </p:attrNameLst>
                                      </p:cBhvr>
                                      <p:to>
                                        <p:strVal val="true"/>
                                      </p:to>
                                    </p:se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500" fill="hold"/>
                                        <p:tgtEl>
                                          <p:spTgt spid="24"/>
                                        </p:tgtEl>
                                        <p:attrNameLst>
                                          <p:attrName>ppt_x</p:attrName>
                                        </p:attrNameLst>
                                      </p:cBhvr>
                                      <p:tavLst>
                                        <p:tav tm="0">
                                          <p:val>
                                            <p:strVal val="#ppt_x"/>
                                          </p:val>
                                        </p:tav>
                                        <p:tav tm="100000">
                                          <p:val>
                                            <p:strVal val="#ppt_x"/>
                                          </p:val>
                                        </p:tav>
                                      </p:tavLst>
                                    </p:anim>
                                    <p:anim calcmode="lin" valueType="num">
                                      <p:cBhvr additive="base">
                                        <p:cTn id="3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7" presetClass="emph" presetSubtype="0" fill="remove" grpId="1" nodeType="clickEffect">
                                  <p:stCondLst>
                                    <p:cond delay="0"/>
                                  </p:stCondLst>
                                  <p:childTnLst>
                                    <p:animClr clrSpc="rgb" dir="cw">
                                      <p:cBhvr override="childStyle">
                                        <p:cTn id="42" dur="250" autoRev="1" fill="remove"/>
                                        <p:tgtEl>
                                          <p:spTgt spid="106"/>
                                        </p:tgtEl>
                                        <p:attrNameLst>
                                          <p:attrName>style.color</p:attrName>
                                        </p:attrNameLst>
                                      </p:cBhvr>
                                      <p:to>
                                        <a:schemeClr val="bg1"/>
                                      </p:to>
                                    </p:animClr>
                                    <p:animClr clrSpc="rgb" dir="cw">
                                      <p:cBhvr>
                                        <p:cTn id="43" dur="250" autoRev="1" fill="remove"/>
                                        <p:tgtEl>
                                          <p:spTgt spid="106"/>
                                        </p:tgtEl>
                                        <p:attrNameLst>
                                          <p:attrName>fillcolor</p:attrName>
                                        </p:attrNameLst>
                                      </p:cBhvr>
                                      <p:to>
                                        <a:schemeClr val="bg1"/>
                                      </p:to>
                                    </p:animClr>
                                    <p:set>
                                      <p:cBhvr>
                                        <p:cTn id="44" dur="250" autoRev="1" fill="remove"/>
                                        <p:tgtEl>
                                          <p:spTgt spid="106"/>
                                        </p:tgtEl>
                                        <p:attrNameLst>
                                          <p:attrName>fill.type</p:attrName>
                                        </p:attrNameLst>
                                      </p:cBhvr>
                                      <p:to>
                                        <p:strVal val="solid"/>
                                      </p:to>
                                    </p:set>
                                    <p:set>
                                      <p:cBhvr>
                                        <p:cTn id="45" dur="250" autoRev="1" fill="remove"/>
                                        <p:tgtEl>
                                          <p:spTgt spid="106"/>
                                        </p:tgtEl>
                                        <p:attrNameLst>
                                          <p:attrName>fill.on</p:attrName>
                                        </p:attrNameLst>
                                      </p:cBhvr>
                                      <p:to>
                                        <p:strVal val="true"/>
                                      </p:to>
                                    </p:set>
                                  </p:childTnLst>
                                </p:cTn>
                              </p:par>
                              <p:par>
                                <p:cTn id="46" presetID="27" presetClass="emph" presetSubtype="0" fill="remove" grpId="0" nodeType="withEffect">
                                  <p:stCondLst>
                                    <p:cond delay="0"/>
                                  </p:stCondLst>
                                  <p:childTnLst>
                                    <p:animClr clrSpc="rgb" dir="cw">
                                      <p:cBhvr override="childStyle">
                                        <p:cTn id="47" dur="250" autoRev="1" fill="remove"/>
                                        <p:tgtEl>
                                          <p:spTgt spid="108"/>
                                        </p:tgtEl>
                                        <p:attrNameLst>
                                          <p:attrName>style.color</p:attrName>
                                        </p:attrNameLst>
                                      </p:cBhvr>
                                      <p:to>
                                        <a:schemeClr val="bg1"/>
                                      </p:to>
                                    </p:animClr>
                                    <p:animClr clrSpc="rgb" dir="cw">
                                      <p:cBhvr>
                                        <p:cTn id="48" dur="250" autoRev="1" fill="remove"/>
                                        <p:tgtEl>
                                          <p:spTgt spid="108"/>
                                        </p:tgtEl>
                                        <p:attrNameLst>
                                          <p:attrName>fillcolor</p:attrName>
                                        </p:attrNameLst>
                                      </p:cBhvr>
                                      <p:to>
                                        <a:schemeClr val="bg1"/>
                                      </p:to>
                                    </p:animClr>
                                    <p:set>
                                      <p:cBhvr>
                                        <p:cTn id="49" dur="250" autoRev="1" fill="remove"/>
                                        <p:tgtEl>
                                          <p:spTgt spid="108"/>
                                        </p:tgtEl>
                                        <p:attrNameLst>
                                          <p:attrName>fill.type</p:attrName>
                                        </p:attrNameLst>
                                      </p:cBhvr>
                                      <p:to>
                                        <p:strVal val="solid"/>
                                      </p:to>
                                    </p:set>
                                    <p:set>
                                      <p:cBhvr>
                                        <p:cTn id="50" dur="250" autoRev="1" fill="remove"/>
                                        <p:tgtEl>
                                          <p:spTgt spid="108"/>
                                        </p:tgtEl>
                                        <p:attrNameLst>
                                          <p:attrName>fill.on</p:attrName>
                                        </p:attrNameLst>
                                      </p:cBhvr>
                                      <p:to>
                                        <p:strVal val="true"/>
                                      </p:to>
                                    </p:se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additive="base">
                                        <p:cTn id="55" dur="500" fill="hold"/>
                                        <p:tgtEl>
                                          <p:spTgt spid="26"/>
                                        </p:tgtEl>
                                        <p:attrNameLst>
                                          <p:attrName>ppt_x</p:attrName>
                                        </p:attrNameLst>
                                      </p:cBhvr>
                                      <p:tavLst>
                                        <p:tav tm="0">
                                          <p:val>
                                            <p:strVal val="#ppt_x"/>
                                          </p:val>
                                        </p:tav>
                                        <p:tav tm="100000">
                                          <p:val>
                                            <p:strVal val="#ppt_x"/>
                                          </p:val>
                                        </p:tav>
                                      </p:tavLst>
                                    </p:anim>
                                    <p:anim calcmode="lin" valueType="num">
                                      <p:cBhvr additive="base">
                                        <p:cTn id="5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7" presetClass="emph" presetSubtype="0" fill="remove" grpId="1" nodeType="clickEffect">
                                  <p:stCondLst>
                                    <p:cond delay="0"/>
                                  </p:stCondLst>
                                  <p:childTnLst>
                                    <p:animClr clrSpc="rgb" dir="cw">
                                      <p:cBhvr override="childStyle">
                                        <p:cTn id="60" dur="250" autoRev="1" fill="remove"/>
                                        <p:tgtEl>
                                          <p:spTgt spid="108"/>
                                        </p:tgtEl>
                                        <p:attrNameLst>
                                          <p:attrName>style.color</p:attrName>
                                        </p:attrNameLst>
                                      </p:cBhvr>
                                      <p:to>
                                        <a:schemeClr val="bg1"/>
                                      </p:to>
                                    </p:animClr>
                                    <p:animClr clrSpc="rgb" dir="cw">
                                      <p:cBhvr>
                                        <p:cTn id="61" dur="250" autoRev="1" fill="remove"/>
                                        <p:tgtEl>
                                          <p:spTgt spid="108"/>
                                        </p:tgtEl>
                                        <p:attrNameLst>
                                          <p:attrName>fillcolor</p:attrName>
                                        </p:attrNameLst>
                                      </p:cBhvr>
                                      <p:to>
                                        <a:schemeClr val="bg1"/>
                                      </p:to>
                                    </p:animClr>
                                    <p:set>
                                      <p:cBhvr>
                                        <p:cTn id="62" dur="250" autoRev="1" fill="remove"/>
                                        <p:tgtEl>
                                          <p:spTgt spid="108"/>
                                        </p:tgtEl>
                                        <p:attrNameLst>
                                          <p:attrName>fill.type</p:attrName>
                                        </p:attrNameLst>
                                      </p:cBhvr>
                                      <p:to>
                                        <p:strVal val="solid"/>
                                      </p:to>
                                    </p:set>
                                    <p:set>
                                      <p:cBhvr>
                                        <p:cTn id="63" dur="250" autoRev="1" fill="remove"/>
                                        <p:tgtEl>
                                          <p:spTgt spid="108"/>
                                        </p:tgtEl>
                                        <p:attrNameLst>
                                          <p:attrName>fill.on</p:attrName>
                                        </p:attrNameLst>
                                      </p:cBhvr>
                                      <p:to>
                                        <p:strVal val="true"/>
                                      </p:to>
                                    </p:set>
                                  </p:childTnLst>
                                </p:cTn>
                              </p:par>
                              <p:par>
                                <p:cTn id="64" presetID="27" presetClass="emph" presetSubtype="0" fill="remove" grpId="0" nodeType="withEffect">
                                  <p:stCondLst>
                                    <p:cond delay="0"/>
                                  </p:stCondLst>
                                  <p:childTnLst>
                                    <p:animClr clrSpc="rgb" dir="cw">
                                      <p:cBhvr override="childStyle">
                                        <p:cTn id="65" dur="250" autoRev="1" fill="remove"/>
                                        <p:tgtEl>
                                          <p:spTgt spid="111"/>
                                        </p:tgtEl>
                                        <p:attrNameLst>
                                          <p:attrName>style.color</p:attrName>
                                        </p:attrNameLst>
                                      </p:cBhvr>
                                      <p:to>
                                        <a:schemeClr val="bg1"/>
                                      </p:to>
                                    </p:animClr>
                                    <p:animClr clrSpc="rgb" dir="cw">
                                      <p:cBhvr>
                                        <p:cTn id="66" dur="250" autoRev="1" fill="remove"/>
                                        <p:tgtEl>
                                          <p:spTgt spid="111"/>
                                        </p:tgtEl>
                                        <p:attrNameLst>
                                          <p:attrName>fillcolor</p:attrName>
                                        </p:attrNameLst>
                                      </p:cBhvr>
                                      <p:to>
                                        <a:schemeClr val="bg1"/>
                                      </p:to>
                                    </p:animClr>
                                    <p:set>
                                      <p:cBhvr>
                                        <p:cTn id="67" dur="250" autoRev="1" fill="remove"/>
                                        <p:tgtEl>
                                          <p:spTgt spid="111"/>
                                        </p:tgtEl>
                                        <p:attrNameLst>
                                          <p:attrName>fill.type</p:attrName>
                                        </p:attrNameLst>
                                      </p:cBhvr>
                                      <p:to>
                                        <p:strVal val="solid"/>
                                      </p:to>
                                    </p:set>
                                    <p:set>
                                      <p:cBhvr>
                                        <p:cTn id="68" dur="250" autoRev="1" fill="remove"/>
                                        <p:tgtEl>
                                          <p:spTgt spid="111"/>
                                        </p:tgtEl>
                                        <p:attrNameLst>
                                          <p:attrName>fill.on</p:attrName>
                                        </p:attrNameLst>
                                      </p:cBhvr>
                                      <p:to>
                                        <p:strVal val="true"/>
                                      </p:to>
                                    </p:set>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33"/>
                                        </p:tgtEl>
                                        <p:attrNameLst>
                                          <p:attrName>style.visibility</p:attrName>
                                        </p:attrNameLst>
                                      </p:cBhvr>
                                      <p:to>
                                        <p:strVal val="visible"/>
                                      </p:to>
                                    </p:set>
                                    <p:anim calcmode="lin" valueType="num">
                                      <p:cBhvr additive="base">
                                        <p:cTn id="73" dur="500" fill="hold"/>
                                        <p:tgtEl>
                                          <p:spTgt spid="33"/>
                                        </p:tgtEl>
                                        <p:attrNameLst>
                                          <p:attrName>ppt_x</p:attrName>
                                        </p:attrNameLst>
                                      </p:cBhvr>
                                      <p:tavLst>
                                        <p:tav tm="0">
                                          <p:val>
                                            <p:strVal val="#ppt_x"/>
                                          </p:val>
                                        </p:tav>
                                        <p:tav tm="100000">
                                          <p:val>
                                            <p:strVal val="#ppt_x"/>
                                          </p:val>
                                        </p:tav>
                                      </p:tavLst>
                                    </p:anim>
                                    <p:anim calcmode="lin" valueType="num">
                                      <p:cBhvr additive="base">
                                        <p:cTn id="74"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7" presetClass="emph" presetSubtype="0" fill="remove" grpId="1" nodeType="clickEffect">
                                  <p:stCondLst>
                                    <p:cond delay="0"/>
                                  </p:stCondLst>
                                  <p:childTnLst>
                                    <p:animClr clrSpc="rgb" dir="cw">
                                      <p:cBhvr override="childStyle">
                                        <p:cTn id="78" dur="250" autoRev="1" fill="remove"/>
                                        <p:tgtEl>
                                          <p:spTgt spid="111"/>
                                        </p:tgtEl>
                                        <p:attrNameLst>
                                          <p:attrName>style.color</p:attrName>
                                        </p:attrNameLst>
                                      </p:cBhvr>
                                      <p:to>
                                        <a:schemeClr val="bg1"/>
                                      </p:to>
                                    </p:animClr>
                                    <p:animClr clrSpc="rgb" dir="cw">
                                      <p:cBhvr>
                                        <p:cTn id="79" dur="250" autoRev="1" fill="remove"/>
                                        <p:tgtEl>
                                          <p:spTgt spid="111"/>
                                        </p:tgtEl>
                                        <p:attrNameLst>
                                          <p:attrName>fillcolor</p:attrName>
                                        </p:attrNameLst>
                                      </p:cBhvr>
                                      <p:to>
                                        <a:schemeClr val="bg1"/>
                                      </p:to>
                                    </p:animClr>
                                    <p:set>
                                      <p:cBhvr>
                                        <p:cTn id="80" dur="250" autoRev="1" fill="remove"/>
                                        <p:tgtEl>
                                          <p:spTgt spid="111"/>
                                        </p:tgtEl>
                                        <p:attrNameLst>
                                          <p:attrName>fill.type</p:attrName>
                                        </p:attrNameLst>
                                      </p:cBhvr>
                                      <p:to>
                                        <p:strVal val="solid"/>
                                      </p:to>
                                    </p:set>
                                    <p:set>
                                      <p:cBhvr>
                                        <p:cTn id="81" dur="250" autoRev="1" fill="remove"/>
                                        <p:tgtEl>
                                          <p:spTgt spid="111"/>
                                        </p:tgtEl>
                                        <p:attrNameLst>
                                          <p:attrName>fill.on</p:attrName>
                                        </p:attrNameLst>
                                      </p:cBhvr>
                                      <p:to>
                                        <p:strVal val="true"/>
                                      </p:to>
                                    </p:set>
                                  </p:childTnLst>
                                </p:cTn>
                              </p:par>
                              <p:par>
                                <p:cTn id="82" presetID="27" presetClass="emph" presetSubtype="0" fill="remove" grpId="0" nodeType="withEffect">
                                  <p:stCondLst>
                                    <p:cond delay="0"/>
                                  </p:stCondLst>
                                  <p:childTnLst>
                                    <p:animClr clrSpc="rgb" dir="cw">
                                      <p:cBhvr override="childStyle">
                                        <p:cTn id="83" dur="250" autoRev="1" fill="remove"/>
                                        <p:tgtEl>
                                          <p:spTgt spid="110"/>
                                        </p:tgtEl>
                                        <p:attrNameLst>
                                          <p:attrName>style.color</p:attrName>
                                        </p:attrNameLst>
                                      </p:cBhvr>
                                      <p:to>
                                        <a:schemeClr val="bg1"/>
                                      </p:to>
                                    </p:animClr>
                                    <p:animClr clrSpc="rgb" dir="cw">
                                      <p:cBhvr>
                                        <p:cTn id="84" dur="250" autoRev="1" fill="remove"/>
                                        <p:tgtEl>
                                          <p:spTgt spid="110"/>
                                        </p:tgtEl>
                                        <p:attrNameLst>
                                          <p:attrName>fillcolor</p:attrName>
                                        </p:attrNameLst>
                                      </p:cBhvr>
                                      <p:to>
                                        <a:schemeClr val="bg1"/>
                                      </p:to>
                                    </p:animClr>
                                    <p:set>
                                      <p:cBhvr>
                                        <p:cTn id="85" dur="250" autoRev="1" fill="remove"/>
                                        <p:tgtEl>
                                          <p:spTgt spid="110"/>
                                        </p:tgtEl>
                                        <p:attrNameLst>
                                          <p:attrName>fill.type</p:attrName>
                                        </p:attrNameLst>
                                      </p:cBhvr>
                                      <p:to>
                                        <p:strVal val="solid"/>
                                      </p:to>
                                    </p:set>
                                    <p:set>
                                      <p:cBhvr>
                                        <p:cTn id="86" dur="250" autoRev="1" fill="remove"/>
                                        <p:tgtEl>
                                          <p:spTgt spid="110"/>
                                        </p:tgtEl>
                                        <p:attrNameLst>
                                          <p:attrName>fill.on</p:attrName>
                                        </p:attrNameLst>
                                      </p:cBhvr>
                                      <p:to>
                                        <p:strVal val="true"/>
                                      </p:to>
                                    </p:set>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grpId="0" nodeType="clickEffect">
                                  <p:stCondLst>
                                    <p:cond delay="0"/>
                                  </p:stCondLst>
                                  <p:childTnLst>
                                    <p:set>
                                      <p:cBhvr>
                                        <p:cTn id="90" dur="1" fill="hold">
                                          <p:stCondLst>
                                            <p:cond delay="0"/>
                                          </p:stCondLst>
                                        </p:cTn>
                                        <p:tgtEl>
                                          <p:spTgt spid="28"/>
                                        </p:tgtEl>
                                        <p:attrNameLst>
                                          <p:attrName>style.visibility</p:attrName>
                                        </p:attrNameLst>
                                      </p:cBhvr>
                                      <p:to>
                                        <p:strVal val="visible"/>
                                      </p:to>
                                    </p:set>
                                    <p:anim calcmode="lin" valueType="num">
                                      <p:cBhvr additive="base">
                                        <p:cTn id="91" dur="500" fill="hold"/>
                                        <p:tgtEl>
                                          <p:spTgt spid="28"/>
                                        </p:tgtEl>
                                        <p:attrNameLst>
                                          <p:attrName>ppt_x</p:attrName>
                                        </p:attrNameLst>
                                      </p:cBhvr>
                                      <p:tavLst>
                                        <p:tav tm="0">
                                          <p:val>
                                            <p:strVal val="#ppt_x"/>
                                          </p:val>
                                        </p:tav>
                                        <p:tav tm="100000">
                                          <p:val>
                                            <p:strVal val="#ppt_x"/>
                                          </p:val>
                                        </p:tav>
                                      </p:tavLst>
                                    </p:anim>
                                    <p:anim calcmode="lin" valueType="num">
                                      <p:cBhvr additive="base">
                                        <p:cTn id="9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7" presetClass="emph" presetSubtype="0" fill="remove" grpId="1" nodeType="clickEffect">
                                  <p:stCondLst>
                                    <p:cond delay="0"/>
                                  </p:stCondLst>
                                  <p:childTnLst>
                                    <p:animClr clrSpc="rgb" dir="cw">
                                      <p:cBhvr override="childStyle">
                                        <p:cTn id="96" dur="250" autoRev="1" fill="remove"/>
                                        <p:tgtEl>
                                          <p:spTgt spid="110"/>
                                        </p:tgtEl>
                                        <p:attrNameLst>
                                          <p:attrName>style.color</p:attrName>
                                        </p:attrNameLst>
                                      </p:cBhvr>
                                      <p:to>
                                        <a:schemeClr val="bg1"/>
                                      </p:to>
                                    </p:animClr>
                                    <p:animClr clrSpc="rgb" dir="cw">
                                      <p:cBhvr>
                                        <p:cTn id="97" dur="250" autoRev="1" fill="remove"/>
                                        <p:tgtEl>
                                          <p:spTgt spid="110"/>
                                        </p:tgtEl>
                                        <p:attrNameLst>
                                          <p:attrName>fillcolor</p:attrName>
                                        </p:attrNameLst>
                                      </p:cBhvr>
                                      <p:to>
                                        <a:schemeClr val="bg1"/>
                                      </p:to>
                                    </p:animClr>
                                    <p:set>
                                      <p:cBhvr>
                                        <p:cTn id="98" dur="250" autoRev="1" fill="remove"/>
                                        <p:tgtEl>
                                          <p:spTgt spid="110"/>
                                        </p:tgtEl>
                                        <p:attrNameLst>
                                          <p:attrName>fill.type</p:attrName>
                                        </p:attrNameLst>
                                      </p:cBhvr>
                                      <p:to>
                                        <p:strVal val="solid"/>
                                      </p:to>
                                    </p:set>
                                    <p:set>
                                      <p:cBhvr>
                                        <p:cTn id="99" dur="250" autoRev="1" fill="remove"/>
                                        <p:tgtEl>
                                          <p:spTgt spid="110"/>
                                        </p:tgtEl>
                                        <p:attrNameLst>
                                          <p:attrName>fill.on</p:attrName>
                                        </p:attrNameLst>
                                      </p:cBhvr>
                                      <p:to>
                                        <p:strVal val="true"/>
                                      </p:to>
                                    </p:set>
                                  </p:childTnLst>
                                </p:cTn>
                              </p:par>
                              <p:par>
                                <p:cTn id="100" presetID="27" presetClass="emph" presetSubtype="0" fill="remove" grpId="1" nodeType="withEffect">
                                  <p:stCondLst>
                                    <p:cond delay="0"/>
                                  </p:stCondLst>
                                  <p:childTnLst>
                                    <p:animClr clrSpc="rgb" dir="cw">
                                      <p:cBhvr override="childStyle">
                                        <p:cTn id="101" dur="250" autoRev="1" fill="remove"/>
                                        <p:tgtEl>
                                          <p:spTgt spid="109"/>
                                        </p:tgtEl>
                                        <p:attrNameLst>
                                          <p:attrName>style.color</p:attrName>
                                        </p:attrNameLst>
                                      </p:cBhvr>
                                      <p:to>
                                        <a:schemeClr val="bg1"/>
                                      </p:to>
                                    </p:animClr>
                                    <p:animClr clrSpc="rgb" dir="cw">
                                      <p:cBhvr>
                                        <p:cTn id="102" dur="250" autoRev="1" fill="remove"/>
                                        <p:tgtEl>
                                          <p:spTgt spid="109"/>
                                        </p:tgtEl>
                                        <p:attrNameLst>
                                          <p:attrName>fillcolor</p:attrName>
                                        </p:attrNameLst>
                                      </p:cBhvr>
                                      <p:to>
                                        <a:schemeClr val="bg1"/>
                                      </p:to>
                                    </p:animClr>
                                    <p:set>
                                      <p:cBhvr>
                                        <p:cTn id="103" dur="250" autoRev="1" fill="remove"/>
                                        <p:tgtEl>
                                          <p:spTgt spid="109"/>
                                        </p:tgtEl>
                                        <p:attrNameLst>
                                          <p:attrName>fill.type</p:attrName>
                                        </p:attrNameLst>
                                      </p:cBhvr>
                                      <p:to>
                                        <p:strVal val="solid"/>
                                      </p:to>
                                    </p:set>
                                    <p:set>
                                      <p:cBhvr>
                                        <p:cTn id="104" dur="250" autoRev="1" fill="remove"/>
                                        <p:tgtEl>
                                          <p:spTgt spid="109"/>
                                        </p:tgtEl>
                                        <p:attrNameLst>
                                          <p:attrName>fill.on</p:attrName>
                                        </p:attrNameLst>
                                      </p:cBhvr>
                                      <p:to>
                                        <p:strVal val="true"/>
                                      </p:to>
                                    </p:set>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grpId="0" nodeType="clickEffect">
                                  <p:stCondLst>
                                    <p:cond delay="0"/>
                                  </p:stCondLst>
                                  <p:childTnLst>
                                    <p:set>
                                      <p:cBhvr>
                                        <p:cTn id="108" dur="1" fill="hold">
                                          <p:stCondLst>
                                            <p:cond delay="0"/>
                                          </p:stCondLst>
                                        </p:cTn>
                                        <p:tgtEl>
                                          <p:spTgt spid="29"/>
                                        </p:tgtEl>
                                        <p:attrNameLst>
                                          <p:attrName>style.visibility</p:attrName>
                                        </p:attrNameLst>
                                      </p:cBhvr>
                                      <p:to>
                                        <p:strVal val="visible"/>
                                      </p:to>
                                    </p:set>
                                    <p:anim calcmode="lin" valueType="num">
                                      <p:cBhvr additive="base">
                                        <p:cTn id="109" dur="500" fill="hold"/>
                                        <p:tgtEl>
                                          <p:spTgt spid="29"/>
                                        </p:tgtEl>
                                        <p:attrNameLst>
                                          <p:attrName>ppt_x</p:attrName>
                                        </p:attrNameLst>
                                      </p:cBhvr>
                                      <p:tavLst>
                                        <p:tav tm="0">
                                          <p:val>
                                            <p:strVal val="#ppt_x"/>
                                          </p:val>
                                        </p:tav>
                                        <p:tav tm="100000">
                                          <p:val>
                                            <p:strVal val="#ppt_x"/>
                                          </p:val>
                                        </p:tav>
                                      </p:tavLst>
                                    </p:anim>
                                    <p:anim calcmode="lin" valueType="num">
                                      <p:cBhvr additive="base">
                                        <p:cTn id="110"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7" presetClass="emph" presetSubtype="0" fill="remove" grpId="0" nodeType="clickEffect">
                                  <p:stCondLst>
                                    <p:cond delay="0"/>
                                  </p:stCondLst>
                                  <p:childTnLst>
                                    <p:animClr clrSpc="rgb" dir="cw">
                                      <p:cBhvr override="childStyle">
                                        <p:cTn id="114" dur="250" autoRev="1" fill="remove"/>
                                        <p:tgtEl>
                                          <p:spTgt spid="109"/>
                                        </p:tgtEl>
                                        <p:attrNameLst>
                                          <p:attrName>style.color</p:attrName>
                                        </p:attrNameLst>
                                      </p:cBhvr>
                                      <p:to>
                                        <a:schemeClr val="bg1"/>
                                      </p:to>
                                    </p:animClr>
                                    <p:animClr clrSpc="rgb" dir="cw">
                                      <p:cBhvr>
                                        <p:cTn id="115" dur="250" autoRev="1" fill="remove"/>
                                        <p:tgtEl>
                                          <p:spTgt spid="109"/>
                                        </p:tgtEl>
                                        <p:attrNameLst>
                                          <p:attrName>fillcolor</p:attrName>
                                        </p:attrNameLst>
                                      </p:cBhvr>
                                      <p:to>
                                        <a:schemeClr val="bg1"/>
                                      </p:to>
                                    </p:animClr>
                                    <p:set>
                                      <p:cBhvr>
                                        <p:cTn id="116" dur="250" autoRev="1" fill="remove"/>
                                        <p:tgtEl>
                                          <p:spTgt spid="109"/>
                                        </p:tgtEl>
                                        <p:attrNameLst>
                                          <p:attrName>fill.type</p:attrName>
                                        </p:attrNameLst>
                                      </p:cBhvr>
                                      <p:to>
                                        <p:strVal val="solid"/>
                                      </p:to>
                                    </p:set>
                                    <p:set>
                                      <p:cBhvr>
                                        <p:cTn id="117" dur="250" autoRev="1" fill="remove"/>
                                        <p:tgtEl>
                                          <p:spTgt spid="109"/>
                                        </p:tgtEl>
                                        <p:attrNameLst>
                                          <p:attrName>fill.on</p:attrName>
                                        </p:attrNameLst>
                                      </p:cBhvr>
                                      <p:to>
                                        <p:strVal val="true"/>
                                      </p:to>
                                    </p:set>
                                  </p:childTnLst>
                                </p:cTn>
                              </p:par>
                              <p:par>
                                <p:cTn id="118" presetID="27" presetClass="emph" presetSubtype="0" fill="remove" grpId="0" nodeType="withEffect">
                                  <p:stCondLst>
                                    <p:cond delay="0"/>
                                  </p:stCondLst>
                                  <p:childTnLst>
                                    <p:animClr clrSpc="rgb" dir="cw">
                                      <p:cBhvr override="childStyle">
                                        <p:cTn id="119" dur="250" autoRev="1" fill="remove"/>
                                        <p:tgtEl>
                                          <p:spTgt spid="107"/>
                                        </p:tgtEl>
                                        <p:attrNameLst>
                                          <p:attrName>style.color</p:attrName>
                                        </p:attrNameLst>
                                      </p:cBhvr>
                                      <p:to>
                                        <a:schemeClr val="bg1"/>
                                      </p:to>
                                    </p:animClr>
                                    <p:animClr clrSpc="rgb" dir="cw">
                                      <p:cBhvr>
                                        <p:cTn id="120" dur="250" autoRev="1" fill="remove"/>
                                        <p:tgtEl>
                                          <p:spTgt spid="107"/>
                                        </p:tgtEl>
                                        <p:attrNameLst>
                                          <p:attrName>fillcolor</p:attrName>
                                        </p:attrNameLst>
                                      </p:cBhvr>
                                      <p:to>
                                        <a:schemeClr val="bg1"/>
                                      </p:to>
                                    </p:animClr>
                                    <p:set>
                                      <p:cBhvr>
                                        <p:cTn id="121" dur="250" autoRev="1" fill="remove"/>
                                        <p:tgtEl>
                                          <p:spTgt spid="107"/>
                                        </p:tgtEl>
                                        <p:attrNameLst>
                                          <p:attrName>fill.type</p:attrName>
                                        </p:attrNameLst>
                                      </p:cBhvr>
                                      <p:to>
                                        <p:strVal val="solid"/>
                                      </p:to>
                                    </p:set>
                                    <p:set>
                                      <p:cBhvr>
                                        <p:cTn id="122" dur="250" autoRev="1" fill="remove"/>
                                        <p:tgtEl>
                                          <p:spTgt spid="107"/>
                                        </p:tgtEl>
                                        <p:attrNameLst>
                                          <p:attrName>fill.on</p:attrName>
                                        </p:attrNameLst>
                                      </p:cBhvr>
                                      <p:to>
                                        <p:strVal val="true"/>
                                      </p:to>
                                    </p:set>
                                  </p:childTnLst>
                                </p:cTn>
                              </p:par>
                            </p:childTnLst>
                          </p:cTn>
                        </p:par>
                      </p:childTnLst>
                    </p:cTn>
                  </p:par>
                  <p:par>
                    <p:cTn id="123" fill="hold">
                      <p:stCondLst>
                        <p:cond delay="indefinite"/>
                      </p:stCondLst>
                      <p:childTnLst>
                        <p:par>
                          <p:cTn id="124" fill="hold">
                            <p:stCondLst>
                              <p:cond delay="0"/>
                            </p:stCondLst>
                            <p:childTnLst>
                              <p:par>
                                <p:cTn id="125" presetID="2" presetClass="entr" presetSubtype="4" fill="hold" grpId="0" nodeType="clickEffect">
                                  <p:stCondLst>
                                    <p:cond delay="0"/>
                                  </p:stCondLst>
                                  <p:childTnLst>
                                    <p:set>
                                      <p:cBhvr>
                                        <p:cTn id="126" dur="1" fill="hold">
                                          <p:stCondLst>
                                            <p:cond delay="0"/>
                                          </p:stCondLst>
                                        </p:cTn>
                                        <p:tgtEl>
                                          <p:spTgt spid="32"/>
                                        </p:tgtEl>
                                        <p:attrNameLst>
                                          <p:attrName>style.visibility</p:attrName>
                                        </p:attrNameLst>
                                      </p:cBhvr>
                                      <p:to>
                                        <p:strVal val="visible"/>
                                      </p:to>
                                    </p:set>
                                    <p:anim calcmode="lin" valueType="num">
                                      <p:cBhvr additive="base">
                                        <p:cTn id="127" dur="500" fill="hold"/>
                                        <p:tgtEl>
                                          <p:spTgt spid="32"/>
                                        </p:tgtEl>
                                        <p:attrNameLst>
                                          <p:attrName>ppt_x</p:attrName>
                                        </p:attrNameLst>
                                      </p:cBhvr>
                                      <p:tavLst>
                                        <p:tav tm="0">
                                          <p:val>
                                            <p:strVal val="#ppt_x"/>
                                          </p:val>
                                        </p:tav>
                                        <p:tav tm="100000">
                                          <p:val>
                                            <p:strVal val="#ppt_x"/>
                                          </p:val>
                                        </p:tav>
                                      </p:tavLst>
                                    </p:anim>
                                    <p:anim calcmode="lin" valueType="num">
                                      <p:cBhvr additive="base">
                                        <p:cTn id="128"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129" fill="hold">
                      <p:stCondLst>
                        <p:cond delay="indefinite"/>
                      </p:stCondLst>
                      <p:childTnLst>
                        <p:par>
                          <p:cTn id="130" fill="hold">
                            <p:stCondLst>
                              <p:cond delay="0"/>
                            </p:stCondLst>
                            <p:childTnLst>
                              <p:par>
                                <p:cTn id="131" presetID="27" presetClass="emph" presetSubtype="0" fill="remove" grpId="1" nodeType="clickEffect">
                                  <p:stCondLst>
                                    <p:cond delay="0"/>
                                  </p:stCondLst>
                                  <p:childTnLst>
                                    <p:animClr clrSpc="rgb" dir="cw">
                                      <p:cBhvr override="childStyle">
                                        <p:cTn id="132" dur="250" autoRev="1" fill="remove"/>
                                        <p:tgtEl>
                                          <p:spTgt spid="107"/>
                                        </p:tgtEl>
                                        <p:attrNameLst>
                                          <p:attrName>style.color</p:attrName>
                                        </p:attrNameLst>
                                      </p:cBhvr>
                                      <p:to>
                                        <a:schemeClr val="bg1"/>
                                      </p:to>
                                    </p:animClr>
                                    <p:animClr clrSpc="rgb" dir="cw">
                                      <p:cBhvr>
                                        <p:cTn id="133" dur="250" autoRev="1" fill="remove"/>
                                        <p:tgtEl>
                                          <p:spTgt spid="107"/>
                                        </p:tgtEl>
                                        <p:attrNameLst>
                                          <p:attrName>fillcolor</p:attrName>
                                        </p:attrNameLst>
                                      </p:cBhvr>
                                      <p:to>
                                        <a:schemeClr val="bg1"/>
                                      </p:to>
                                    </p:animClr>
                                    <p:set>
                                      <p:cBhvr>
                                        <p:cTn id="134" dur="250" autoRev="1" fill="remove"/>
                                        <p:tgtEl>
                                          <p:spTgt spid="107"/>
                                        </p:tgtEl>
                                        <p:attrNameLst>
                                          <p:attrName>fill.type</p:attrName>
                                        </p:attrNameLst>
                                      </p:cBhvr>
                                      <p:to>
                                        <p:strVal val="solid"/>
                                      </p:to>
                                    </p:set>
                                    <p:set>
                                      <p:cBhvr>
                                        <p:cTn id="135" dur="250" autoRev="1" fill="remove"/>
                                        <p:tgtEl>
                                          <p:spTgt spid="107"/>
                                        </p:tgtEl>
                                        <p:attrNameLst>
                                          <p:attrName>fill.on</p:attrName>
                                        </p:attrNameLst>
                                      </p:cBhvr>
                                      <p:to>
                                        <p:strVal val="true"/>
                                      </p:to>
                                    </p:set>
                                  </p:childTnLst>
                                </p:cTn>
                              </p:par>
                              <p:par>
                                <p:cTn id="136" presetID="27" presetClass="emph" presetSubtype="0" fill="remove" grpId="0" nodeType="withEffect">
                                  <p:stCondLst>
                                    <p:cond delay="0"/>
                                  </p:stCondLst>
                                  <p:childTnLst>
                                    <p:animClr clrSpc="rgb" dir="cw">
                                      <p:cBhvr override="childStyle">
                                        <p:cTn id="137" dur="250" autoRev="1" fill="remove"/>
                                        <p:tgtEl>
                                          <p:spTgt spid="116"/>
                                        </p:tgtEl>
                                        <p:attrNameLst>
                                          <p:attrName>style.color</p:attrName>
                                        </p:attrNameLst>
                                      </p:cBhvr>
                                      <p:to>
                                        <a:schemeClr val="bg1"/>
                                      </p:to>
                                    </p:animClr>
                                    <p:animClr clrSpc="rgb" dir="cw">
                                      <p:cBhvr>
                                        <p:cTn id="138" dur="250" autoRev="1" fill="remove"/>
                                        <p:tgtEl>
                                          <p:spTgt spid="116"/>
                                        </p:tgtEl>
                                        <p:attrNameLst>
                                          <p:attrName>fillcolor</p:attrName>
                                        </p:attrNameLst>
                                      </p:cBhvr>
                                      <p:to>
                                        <a:schemeClr val="bg1"/>
                                      </p:to>
                                    </p:animClr>
                                    <p:set>
                                      <p:cBhvr>
                                        <p:cTn id="139" dur="250" autoRev="1" fill="remove"/>
                                        <p:tgtEl>
                                          <p:spTgt spid="116"/>
                                        </p:tgtEl>
                                        <p:attrNameLst>
                                          <p:attrName>fill.type</p:attrName>
                                        </p:attrNameLst>
                                      </p:cBhvr>
                                      <p:to>
                                        <p:strVal val="solid"/>
                                      </p:to>
                                    </p:set>
                                    <p:set>
                                      <p:cBhvr>
                                        <p:cTn id="140" dur="250" autoRev="1" fill="remove"/>
                                        <p:tgtEl>
                                          <p:spTgt spid="116"/>
                                        </p:tgtEl>
                                        <p:attrNameLst>
                                          <p:attrName>fill.on</p:attrName>
                                        </p:attrNameLst>
                                      </p:cBhvr>
                                      <p:to>
                                        <p:strVal val="true"/>
                                      </p:to>
                                    </p:set>
                                  </p:childTnLst>
                                </p:cTn>
                              </p:par>
                            </p:childTnLst>
                          </p:cTn>
                        </p:par>
                      </p:childTnLst>
                    </p:cTn>
                  </p:par>
                  <p:par>
                    <p:cTn id="141" fill="hold">
                      <p:stCondLst>
                        <p:cond delay="indefinite"/>
                      </p:stCondLst>
                      <p:childTnLst>
                        <p:par>
                          <p:cTn id="142" fill="hold">
                            <p:stCondLst>
                              <p:cond delay="0"/>
                            </p:stCondLst>
                            <p:childTnLst>
                              <p:par>
                                <p:cTn id="143" presetID="2" presetClass="entr" presetSubtype="4" fill="hold" grpId="0" nodeType="clickEffect">
                                  <p:stCondLst>
                                    <p:cond delay="0"/>
                                  </p:stCondLst>
                                  <p:childTnLst>
                                    <p:set>
                                      <p:cBhvr>
                                        <p:cTn id="144" dur="1" fill="hold">
                                          <p:stCondLst>
                                            <p:cond delay="0"/>
                                          </p:stCondLst>
                                        </p:cTn>
                                        <p:tgtEl>
                                          <p:spTgt spid="31"/>
                                        </p:tgtEl>
                                        <p:attrNameLst>
                                          <p:attrName>style.visibility</p:attrName>
                                        </p:attrNameLst>
                                      </p:cBhvr>
                                      <p:to>
                                        <p:strVal val="visible"/>
                                      </p:to>
                                    </p:set>
                                    <p:anim calcmode="lin" valueType="num">
                                      <p:cBhvr additive="base">
                                        <p:cTn id="145" dur="500" fill="hold"/>
                                        <p:tgtEl>
                                          <p:spTgt spid="31"/>
                                        </p:tgtEl>
                                        <p:attrNameLst>
                                          <p:attrName>ppt_x</p:attrName>
                                        </p:attrNameLst>
                                      </p:cBhvr>
                                      <p:tavLst>
                                        <p:tav tm="0">
                                          <p:val>
                                            <p:strVal val="#ppt_x"/>
                                          </p:val>
                                        </p:tav>
                                        <p:tav tm="100000">
                                          <p:val>
                                            <p:strVal val="#ppt_x"/>
                                          </p:val>
                                        </p:tav>
                                      </p:tavLst>
                                    </p:anim>
                                    <p:anim calcmode="lin" valueType="num">
                                      <p:cBhvr additive="base">
                                        <p:cTn id="146"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147" fill="hold">
                      <p:stCondLst>
                        <p:cond delay="indefinite"/>
                      </p:stCondLst>
                      <p:childTnLst>
                        <p:par>
                          <p:cTn id="148" fill="hold">
                            <p:stCondLst>
                              <p:cond delay="0"/>
                            </p:stCondLst>
                            <p:childTnLst>
                              <p:par>
                                <p:cTn id="149" presetID="27" presetClass="emph" presetSubtype="0" fill="remove" grpId="1" nodeType="clickEffect">
                                  <p:stCondLst>
                                    <p:cond delay="0"/>
                                  </p:stCondLst>
                                  <p:childTnLst>
                                    <p:animClr clrSpc="rgb" dir="cw">
                                      <p:cBhvr override="childStyle">
                                        <p:cTn id="150" dur="250" autoRev="1" fill="remove"/>
                                        <p:tgtEl>
                                          <p:spTgt spid="116"/>
                                        </p:tgtEl>
                                        <p:attrNameLst>
                                          <p:attrName>style.color</p:attrName>
                                        </p:attrNameLst>
                                      </p:cBhvr>
                                      <p:to>
                                        <a:schemeClr val="bg1"/>
                                      </p:to>
                                    </p:animClr>
                                    <p:animClr clrSpc="rgb" dir="cw">
                                      <p:cBhvr>
                                        <p:cTn id="151" dur="250" autoRev="1" fill="remove"/>
                                        <p:tgtEl>
                                          <p:spTgt spid="116"/>
                                        </p:tgtEl>
                                        <p:attrNameLst>
                                          <p:attrName>fillcolor</p:attrName>
                                        </p:attrNameLst>
                                      </p:cBhvr>
                                      <p:to>
                                        <a:schemeClr val="bg1"/>
                                      </p:to>
                                    </p:animClr>
                                    <p:set>
                                      <p:cBhvr>
                                        <p:cTn id="152" dur="250" autoRev="1" fill="remove"/>
                                        <p:tgtEl>
                                          <p:spTgt spid="116"/>
                                        </p:tgtEl>
                                        <p:attrNameLst>
                                          <p:attrName>fill.type</p:attrName>
                                        </p:attrNameLst>
                                      </p:cBhvr>
                                      <p:to>
                                        <p:strVal val="solid"/>
                                      </p:to>
                                    </p:set>
                                    <p:set>
                                      <p:cBhvr>
                                        <p:cTn id="153" dur="250" autoRev="1" fill="remove"/>
                                        <p:tgtEl>
                                          <p:spTgt spid="116"/>
                                        </p:tgtEl>
                                        <p:attrNameLst>
                                          <p:attrName>fill.on</p:attrName>
                                        </p:attrNameLst>
                                      </p:cBhvr>
                                      <p:to>
                                        <p:strVal val="true"/>
                                      </p:to>
                                    </p:set>
                                  </p:childTnLst>
                                </p:cTn>
                              </p:par>
                              <p:par>
                                <p:cTn id="154" presetID="27" presetClass="emph" presetSubtype="0" fill="remove" grpId="0" nodeType="withEffect">
                                  <p:stCondLst>
                                    <p:cond delay="0"/>
                                  </p:stCondLst>
                                  <p:childTnLst>
                                    <p:animClr clrSpc="rgb" dir="cw">
                                      <p:cBhvr override="childStyle">
                                        <p:cTn id="155" dur="250" autoRev="1" fill="remove"/>
                                        <p:tgtEl>
                                          <p:spTgt spid="115"/>
                                        </p:tgtEl>
                                        <p:attrNameLst>
                                          <p:attrName>style.color</p:attrName>
                                        </p:attrNameLst>
                                      </p:cBhvr>
                                      <p:to>
                                        <a:schemeClr val="bg1"/>
                                      </p:to>
                                    </p:animClr>
                                    <p:animClr clrSpc="rgb" dir="cw">
                                      <p:cBhvr>
                                        <p:cTn id="156" dur="250" autoRev="1" fill="remove"/>
                                        <p:tgtEl>
                                          <p:spTgt spid="115"/>
                                        </p:tgtEl>
                                        <p:attrNameLst>
                                          <p:attrName>fillcolor</p:attrName>
                                        </p:attrNameLst>
                                      </p:cBhvr>
                                      <p:to>
                                        <a:schemeClr val="bg1"/>
                                      </p:to>
                                    </p:animClr>
                                    <p:set>
                                      <p:cBhvr>
                                        <p:cTn id="157" dur="250" autoRev="1" fill="remove"/>
                                        <p:tgtEl>
                                          <p:spTgt spid="115"/>
                                        </p:tgtEl>
                                        <p:attrNameLst>
                                          <p:attrName>fill.type</p:attrName>
                                        </p:attrNameLst>
                                      </p:cBhvr>
                                      <p:to>
                                        <p:strVal val="solid"/>
                                      </p:to>
                                    </p:set>
                                    <p:set>
                                      <p:cBhvr>
                                        <p:cTn id="158" dur="250" autoRev="1" fill="remove"/>
                                        <p:tgtEl>
                                          <p:spTgt spid="115"/>
                                        </p:tgtEl>
                                        <p:attrNameLst>
                                          <p:attrName>fill.on</p:attrName>
                                        </p:attrNameLst>
                                      </p:cBhvr>
                                      <p:to>
                                        <p:strVal val="true"/>
                                      </p:to>
                                    </p:set>
                                  </p:childTnLst>
                                </p:cTn>
                              </p:par>
                            </p:childTnLst>
                          </p:cTn>
                        </p:par>
                      </p:childTnLst>
                    </p:cTn>
                  </p:par>
                  <p:par>
                    <p:cTn id="159" fill="hold">
                      <p:stCondLst>
                        <p:cond delay="indefinite"/>
                      </p:stCondLst>
                      <p:childTnLst>
                        <p:par>
                          <p:cTn id="160" fill="hold">
                            <p:stCondLst>
                              <p:cond delay="0"/>
                            </p:stCondLst>
                            <p:childTnLst>
                              <p:par>
                                <p:cTn id="161" presetID="2" presetClass="entr" presetSubtype="4" fill="hold" grpId="0" nodeType="clickEffect">
                                  <p:stCondLst>
                                    <p:cond delay="0"/>
                                  </p:stCondLst>
                                  <p:childTnLst>
                                    <p:set>
                                      <p:cBhvr>
                                        <p:cTn id="162" dur="1" fill="hold">
                                          <p:stCondLst>
                                            <p:cond delay="0"/>
                                          </p:stCondLst>
                                        </p:cTn>
                                        <p:tgtEl>
                                          <p:spTgt spid="30"/>
                                        </p:tgtEl>
                                        <p:attrNameLst>
                                          <p:attrName>style.visibility</p:attrName>
                                        </p:attrNameLst>
                                      </p:cBhvr>
                                      <p:to>
                                        <p:strVal val="visible"/>
                                      </p:to>
                                    </p:set>
                                    <p:anim calcmode="lin" valueType="num">
                                      <p:cBhvr additive="base">
                                        <p:cTn id="163" dur="500" fill="hold"/>
                                        <p:tgtEl>
                                          <p:spTgt spid="30"/>
                                        </p:tgtEl>
                                        <p:attrNameLst>
                                          <p:attrName>ppt_x</p:attrName>
                                        </p:attrNameLst>
                                      </p:cBhvr>
                                      <p:tavLst>
                                        <p:tav tm="0">
                                          <p:val>
                                            <p:strVal val="#ppt_x"/>
                                          </p:val>
                                        </p:tav>
                                        <p:tav tm="100000">
                                          <p:val>
                                            <p:strVal val="#ppt_x"/>
                                          </p:val>
                                        </p:tav>
                                      </p:tavLst>
                                    </p:anim>
                                    <p:anim calcmode="lin" valueType="num">
                                      <p:cBhvr additive="base">
                                        <p:cTn id="164"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165" fill="hold">
                      <p:stCondLst>
                        <p:cond delay="indefinite"/>
                      </p:stCondLst>
                      <p:childTnLst>
                        <p:par>
                          <p:cTn id="166" fill="hold">
                            <p:stCondLst>
                              <p:cond delay="0"/>
                            </p:stCondLst>
                            <p:childTnLst>
                              <p:par>
                                <p:cTn id="167" presetID="27" presetClass="emph" presetSubtype="0" fill="remove" grpId="1" nodeType="clickEffect">
                                  <p:stCondLst>
                                    <p:cond delay="0"/>
                                  </p:stCondLst>
                                  <p:childTnLst>
                                    <p:animClr clrSpc="rgb" dir="cw">
                                      <p:cBhvr override="childStyle">
                                        <p:cTn id="168" dur="250" autoRev="1" fill="remove"/>
                                        <p:tgtEl>
                                          <p:spTgt spid="115"/>
                                        </p:tgtEl>
                                        <p:attrNameLst>
                                          <p:attrName>style.color</p:attrName>
                                        </p:attrNameLst>
                                      </p:cBhvr>
                                      <p:to>
                                        <a:schemeClr val="bg1"/>
                                      </p:to>
                                    </p:animClr>
                                    <p:animClr clrSpc="rgb" dir="cw">
                                      <p:cBhvr>
                                        <p:cTn id="169" dur="250" autoRev="1" fill="remove"/>
                                        <p:tgtEl>
                                          <p:spTgt spid="115"/>
                                        </p:tgtEl>
                                        <p:attrNameLst>
                                          <p:attrName>fillcolor</p:attrName>
                                        </p:attrNameLst>
                                      </p:cBhvr>
                                      <p:to>
                                        <a:schemeClr val="bg1"/>
                                      </p:to>
                                    </p:animClr>
                                    <p:set>
                                      <p:cBhvr>
                                        <p:cTn id="170" dur="250" autoRev="1" fill="remove"/>
                                        <p:tgtEl>
                                          <p:spTgt spid="115"/>
                                        </p:tgtEl>
                                        <p:attrNameLst>
                                          <p:attrName>fill.type</p:attrName>
                                        </p:attrNameLst>
                                      </p:cBhvr>
                                      <p:to>
                                        <p:strVal val="solid"/>
                                      </p:to>
                                    </p:set>
                                    <p:set>
                                      <p:cBhvr>
                                        <p:cTn id="171" dur="250" autoRev="1" fill="remove"/>
                                        <p:tgtEl>
                                          <p:spTgt spid="115"/>
                                        </p:tgtEl>
                                        <p:attrNameLst>
                                          <p:attrName>fill.on</p:attrName>
                                        </p:attrNameLst>
                                      </p:cBhvr>
                                      <p:to>
                                        <p:strVal val="true"/>
                                      </p:to>
                                    </p:set>
                                  </p:childTnLst>
                                </p:cTn>
                              </p:par>
                              <p:par>
                                <p:cTn id="172" presetID="27" presetClass="emph" presetSubtype="0" fill="remove" grpId="0" nodeType="withEffect">
                                  <p:stCondLst>
                                    <p:cond delay="0"/>
                                  </p:stCondLst>
                                  <p:childTnLst>
                                    <p:animClr clrSpc="rgb" dir="cw">
                                      <p:cBhvr override="childStyle">
                                        <p:cTn id="173" dur="250" autoRev="1" fill="remove"/>
                                        <p:tgtEl>
                                          <p:spTgt spid="114"/>
                                        </p:tgtEl>
                                        <p:attrNameLst>
                                          <p:attrName>style.color</p:attrName>
                                        </p:attrNameLst>
                                      </p:cBhvr>
                                      <p:to>
                                        <a:schemeClr val="bg1"/>
                                      </p:to>
                                    </p:animClr>
                                    <p:animClr clrSpc="rgb" dir="cw">
                                      <p:cBhvr>
                                        <p:cTn id="174" dur="250" autoRev="1" fill="remove"/>
                                        <p:tgtEl>
                                          <p:spTgt spid="114"/>
                                        </p:tgtEl>
                                        <p:attrNameLst>
                                          <p:attrName>fillcolor</p:attrName>
                                        </p:attrNameLst>
                                      </p:cBhvr>
                                      <p:to>
                                        <a:schemeClr val="bg1"/>
                                      </p:to>
                                    </p:animClr>
                                    <p:set>
                                      <p:cBhvr>
                                        <p:cTn id="175" dur="250" autoRev="1" fill="remove"/>
                                        <p:tgtEl>
                                          <p:spTgt spid="114"/>
                                        </p:tgtEl>
                                        <p:attrNameLst>
                                          <p:attrName>fill.type</p:attrName>
                                        </p:attrNameLst>
                                      </p:cBhvr>
                                      <p:to>
                                        <p:strVal val="solid"/>
                                      </p:to>
                                    </p:set>
                                    <p:set>
                                      <p:cBhvr>
                                        <p:cTn id="176" dur="250" autoRev="1" fill="remove"/>
                                        <p:tgtEl>
                                          <p:spTgt spid="114"/>
                                        </p:tgtEl>
                                        <p:attrNameLst>
                                          <p:attrName>fill.on</p:attrName>
                                        </p:attrNameLst>
                                      </p:cBhvr>
                                      <p:to>
                                        <p:strVal val="true"/>
                                      </p:to>
                                    </p:set>
                                  </p:childTnLst>
                                </p:cTn>
                              </p:par>
                            </p:childTnLst>
                          </p:cTn>
                        </p:par>
                      </p:childTnLst>
                    </p:cTn>
                  </p:par>
                  <p:par>
                    <p:cTn id="177" fill="hold">
                      <p:stCondLst>
                        <p:cond delay="indefinite"/>
                      </p:stCondLst>
                      <p:childTnLst>
                        <p:par>
                          <p:cTn id="178" fill="hold">
                            <p:stCondLst>
                              <p:cond delay="0"/>
                            </p:stCondLst>
                            <p:childTnLst>
                              <p:par>
                                <p:cTn id="179" presetID="2" presetClass="entr" presetSubtype="4" fill="hold" grpId="0" nodeType="clickEffect">
                                  <p:stCondLst>
                                    <p:cond delay="0"/>
                                  </p:stCondLst>
                                  <p:childTnLst>
                                    <p:set>
                                      <p:cBhvr>
                                        <p:cTn id="180" dur="1" fill="hold">
                                          <p:stCondLst>
                                            <p:cond delay="0"/>
                                          </p:stCondLst>
                                        </p:cTn>
                                        <p:tgtEl>
                                          <p:spTgt spid="37"/>
                                        </p:tgtEl>
                                        <p:attrNameLst>
                                          <p:attrName>style.visibility</p:attrName>
                                        </p:attrNameLst>
                                      </p:cBhvr>
                                      <p:to>
                                        <p:strVal val="visible"/>
                                      </p:to>
                                    </p:set>
                                    <p:anim calcmode="lin" valueType="num">
                                      <p:cBhvr additive="base">
                                        <p:cTn id="181" dur="500" fill="hold"/>
                                        <p:tgtEl>
                                          <p:spTgt spid="37"/>
                                        </p:tgtEl>
                                        <p:attrNameLst>
                                          <p:attrName>ppt_x</p:attrName>
                                        </p:attrNameLst>
                                      </p:cBhvr>
                                      <p:tavLst>
                                        <p:tav tm="0">
                                          <p:val>
                                            <p:strVal val="#ppt_x"/>
                                          </p:val>
                                        </p:tav>
                                        <p:tav tm="100000">
                                          <p:val>
                                            <p:strVal val="#ppt_x"/>
                                          </p:val>
                                        </p:tav>
                                      </p:tavLst>
                                    </p:anim>
                                    <p:anim calcmode="lin" valueType="num">
                                      <p:cBhvr additive="base">
                                        <p:cTn id="182"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83" fill="hold">
                      <p:stCondLst>
                        <p:cond delay="indefinite"/>
                      </p:stCondLst>
                      <p:childTnLst>
                        <p:par>
                          <p:cTn id="184" fill="hold">
                            <p:stCondLst>
                              <p:cond delay="0"/>
                            </p:stCondLst>
                            <p:childTnLst>
                              <p:par>
                                <p:cTn id="185" presetID="27" presetClass="emph" presetSubtype="0" fill="remove" grpId="1" nodeType="clickEffect">
                                  <p:stCondLst>
                                    <p:cond delay="0"/>
                                  </p:stCondLst>
                                  <p:childTnLst>
                                    <p:animClr clrSpc="rgb" dir="cw">
                                      <p:cBhvr override="childStyle">
                                        <p:cTn id="186" dur="250" autoRev="1" fill="remove"/>
                                        <p:tgtEl>
                                          <p:spTgt spid="114"/>
                                        </p:tgtEl>
                                        <p:attrNameLst>
                                          <p:attrName>style.color</p:attrName>
                                        </p:attrNameLst>
                                      </p:cBhvr>
                                      <p:to>
                                        <a:schemeClr val="bg1"/>
                                      </p:to>
                                    </p:animClr>
                                    <p:animClr clrSpc="rgb" dir="cw">
                                      <p:cBhvr>
                                        <p:cTn id="187" dur="250" autoRev="1" fill="remove"/>
                                        <p:tgtEl>
                                          <p:spTgt spid="114"/>
                                        </p:tgtEl>
                                        <p:attrNameLst>
                                          <p:attrName>fillcolor</p:attrName>
                                        </p:attrNameLst>
                                      </p:cBhvr>
                                      <p:to>
                                        <a:schemeClr val="bg1"/>
                                      </p:to>
                                    </p:animClr>
                                    <p:set>
                                      <p:cBhvr>
                                        <p:cTn id="188" dur="250" autoRev="1" fill="remove"/>
                                        <p:tgtEl>
                                          <p:spTgt spid="114"/>
                                        </p:tgtEl>
                                        <p:attrNameLst>
                                          <p:attrName>fill.type</p:attrName>
                                        </p:attrNameLst>
                                      </p:cBhvr>
                                      <p:to>
                                        <p:strVal val="solid"/>
                                      </p:to>
                                    </p:set>
                                    <p:set>
                                      <p:cBhvr>
                                        <p:cTn id="189" dur="250" autoRev="1" fill="remove"/>
                                        <p:tgtEl>
                                          <p:spTgt spid="114"/>
                                        </p:tgtEl>
                                        <p:attrNameLst>
                                          <p:attrName>fill.on</p:attrName>
                                        </p:attrNameLst>
                                      </p:cBhvr>
                                      <p:to>
                                        <p:strVal val="true"/>
                                      </p:to>
                                    </p:set>
                                  </p:childTnLst>
                                </p:cTn>
                              </p:par>
                              <p:par>
                                <p:cTn id="190" presetID="27" presetClass="emph" presetSubtype="0" fill="remove" grpId="0" nodeType="withEffect">
                                  <p:stCondLst>
                                    <p:cond delay="0"/>
                                  </p:stCondLst>
                                  <p:childTnLst>
                                    <p:animClr clrSpc="rgb" dir="cw">
                                      <p:cBhvr override="childStyle">
                                        <p:cTn id="191" dur="250" autoRev="1" fill="remove"/>
                                        <p:tgtEl>
                                          <p:spTgt spid="113"/>
                                        </p:tgtEl>
                                        <p:attrNameLst>
                                          <p:attrName>style.color</p:attrName>
                                        </p:attrNameLst>
                                      </p:cBhvr>
                                      <p:to>
                                        <a:schemeClr val="bg1"/>
                                      </p:to>
                                    </p:animClr>
                                    <p:animClr clrSpc="rgb" dir="cw">
                                      <p:cBhvr>
                                        <p:cTn id="192" dur="250" autoRev="1" fill="remove"/>
                                        <p:tgtEl>
                                          <p:spTgt spid="113"/>
                                        </p:tgtEl>
                                        <p:attrNameLst>
                                          <p:attrName>fillcolor</p:attrName>
                                        </p:attrNameLst>
                                      </p:cBhvr>
                                      <p:to>
                                        <a:schemeClr val="bg1"/>
                                      </p:to>
                                    </p:animClr>
                                    <p:set>
                                      <p:cBhvr>
                                        <p:cTn id="193" dur="250" autoRev="1" fill="remove"/>
                                        <p:tgtEl>
                                          <p:spTgt spid="113"/>
                                        </p:tgtEl>
                                        <p:attrNameLst>
                                          <p:attrName>fill.type</p:attrName>
                                        </p:attrNameLst>
                                      </p:cBhvr>
                                      <p:to>
                                        <p:strVal val="solid"/>
                                      </p:to>
                                    </p:set>
                                    <p:set>
                                      <p:cBhvr>
                                        <p:cTn id="194" dur="250" autoRev="1" fill="remove"/>
                                        <p:tgtEl>
                                          <p:spTgt spid="113"/>
                                        </p:tgtEl>
                                        <p:attrNameLst>
                                          <p:attrName>fill.on</p:attrName>
                                        </p:attrNameLst>
                                      </p:cBhvr>
                                      <p:to>
                                        <p:strVal val="true"/>
                                      </p:to>
                                    </p:set>
                                  </p:childTnLst>
                                </p:cTn>
                              </p:par>
                            </p:childTnLst>
                          </p:cTn>
                        </p:par>
                      </p:childTnLst>
                    </p:cTn>
                  </p:par>
                  <p:par>
                    <p:cTn id="195" fill="hold">
                      <p:stCondLst>
                        <p:cond delay="indefinite"/>
                      </p:stCondLst>
                      <p:childTnLst>
                        <p:par>
                          <p:cTn id="196" fill="hold">
                            <p:stCondLst>
                              <p:cond delay="0"/>
                            </p:stCondLst>
                            <p:childTnLst>
                              <p:par>
                                <p:cTn id="197" presetID="2" presetClass="entr" presetSubtype="4" fill="hold" grpId="0" nodeType="clickEffect">
                                  <p:stCondLst>
                                    <p:cond delay="0"/>
                                  </p:stCondLst>
                                  <p:childTnLst>
                                    <p:set>
                                      <p:cBhvr>
                                        <p:cTn id="198" dur="1" fill="hold">
                                          <p:stCondLst>
                                            <p:cond delay="0"/>
                                          </p:stCondLst>
                                        </p:cTn>
                                        <p:tgtEl>
                                          <p:spTgt spid="36"/>
                                        </p:tgtEl>
                                        <p:attrNameLst>
                                          <p:attrName>style.visibility</p:attrName>
                                        </p:attrNameLst>
                                      </p:cBhvr>
                                      <p:to>
                                        <p:strVal val="visible"/>
                                      </p:to>
                                    </p:set>
                                    <p:anim calcmode="lin" valueType="num">
                                      <p:cBhvr additive="base">
                                        <p:cTn id="199" dur="500" fill="hold"/>
                                        <p:tgtEl>
                                          <p:spTgt spid="36"/>
                                        </p:tgtEl>
                                        <p:attrNameLst>
                                          <p:attrName>ppt_x</p:attrName>
                                        </p:attrNameLst>
                                      </p:cBhvr>
                                      <p:tavLst>
                                        <p:tav tm="0">
                                          <p:val>
                                            <p:strVal val="#ppt_x"/>
                                          </p:val>
                                        </p:tav>
                                        <p:tav tm="100000">
                                          <p:val>
                                            <p:strVal val="#ppt_x"/>
                                          </p:val>
                                        </p:tav>
                                      </p:tavLst>
                                    </p:anim>
                                    <p:anim calcmode="lin" valueType="num">
                                      <p:cBhvr additive="base">
                                        <p:cTn id="20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201" fill="hold">
                      <p:stCondLst>
                        <p:cond delay="indefinite"/>
                      </p:stCondLst>
                      <p:childTnLst>
                        <p:par>
                          <p:cTn id="202" fill="hold">
                            <p:stCondLst>
                              <p:cond delay="0"/>
                            </p:stCondLst>
                            <p:childTnLst>
                              <p:par>
                                <p:cTn id="203" presetID="27" presetClass="emph" presetSubtype="0" fill="remove" grpId="1" nodeType="clickEffect">
                                  <p:stCondLst>
                                    <p:cond delay="0"/>
                                  </p:stCondLst>
                                  <p:childTnLst>
                                    <p:animClr clrSpc="rgb" dir="cw">
                                      <p:cBhvr override="childStyle">
                                        <p:cTn id="204" dur="250" autoRev="1" fill="remove"/>
                                        <p:tgtEl>
                                          <p:spTgt spid="113"/>
                                        </p:tgtEl>
                                        <p:attrNameLst>
                                          <p:attrName>style.color</p:attrName>
                                        </p:attrNameLst>
                                      </p:cBhvr>
                                      <p:to>
                                        <a:schemeClr val="bg1"/>
                                      </p:to>
                                    </p:animClr>
                                    <p:animClr clrSpc="rgb" dir="cw">
                                      <p:cBhvr>
                                        <p:cTn id="205" dur="250" autoRev="1" fill="remove"/>
                                        <p:tgtEl>
                                          <p:spTgt spid="113"/>
                                        </p:tgtEl>
                                        <p:attrNameLst>
                                          <p:attrName>fillcolor</p:attrName>
                                        </p:attrNameLst>
                                      </p:cBhvr>
                                      <p:to>
                                        <a:schemeClr val="bg1"/>
                                      </p:to>
                                    </p:animClr>
                                    <p:set>
                                      <p:cBhvr>
                                        <p:cTn id="206" dur="250" autoRev="1" fill="remove"/>
                                        <p:tgtEl>
                                          <p:spTgt spid="113"/>
                                        </p:tgtEl>
                                        <p:attrNameLst>
                                          <p:attrName>fill.type</p:attrName>
                                        </p:attrNameLst>
                                      </p:cBhvr>
                                      <p:to>
                                        <p:strVal val="solid"/>
                                      </p:to>
                                    </p:set>
                                    <p:set>
                                      <p:cBhvr>
                                        <p:cTn id="207" dur="250" autoRev="1" fill="remove"/>
                                        <p:tgtEl>
                                          <p:spTgt spid="113"/>
                                        </p:tgtEl>
                                        <p:attrNameLst>
                                          <p:attrName>fill.on</p:attrName>
                                        </p:attrNameLst>
                                      </p:cBhvr>
                                      <p:to>
                                        <p:strVal val="true"/>
                                      </p:to>
                                    </p:set>
                                  </p:childTnLst>
                                </p:cTn>
                              </p:par>
                              <p:par>
                                <p:cTn id="208" presetID="27" presetClass="emph" presetSubtype="0" fill="remove" grpId="0" nodeType="withEffect">
                                  <p:stCondLst>
                                    <p:cond delay="0"/>
                                  </p:stCondLst>
                                  <p:childTnLst>
                                    <p:animClr clrSpc="rgb" dir="cw">
                                      <p:cBhvr override="childStyle">
                                        <p:cTn id="209" dur="250" autoRev="1" fill="remove"/>
                                        <p:tgtEl>
                                          <p:spTgt spid="112"/>
                                        </p:tgtEl>
                                        <p:attrNameLst>
                                          <p:attrName>style.color</p:attrName>
                                        </p:attrNameLst>
                                      </p:cBhvr>
                                      <p:to>
                                        <a:schemeClr val="bg1"/>
                                      </p:to>
                                    </p:animClr>
                                    <p:animClr clrSpc="rgb" dir="cw">
                                      <p:cBhvr>
                                        <p:cTn id="210" dur="250" autoRev="1" fill="remove"/>
                                        <p:tgtEl>
                                          <p:spTgt spid="112"/>
                                        </p:tgtEl>
                                        <p:attrNameLst>
                                          <p:attrName>fillcolor</p:attrName>
                                        </p:attrNameLst>
                                      </p:cBhvr>
                                      <p:to>
                                        <a:schemeClr val="bg1"/>
                                      </p:to>
                                    </p:animClr>
                                    <p:set>
                                      <p:cBhvr>
                                        <p:cTn id="211" dur="250" autoRev="1" fill="remove"/>
                                        <p:tgtEl>
                                          <p:spTgt spid="112"/>
                                        </p:tgtEl>
                                        <p:attrNameLst>
                                          <p:attrName>fill.type</p:attrName>
                                        </p:attrNameLst>
                                      </p:cBhvr>
                                      <p:to>
                                        <p:strVal val="solid"/>
                                      </p:to>
                                    </p:set>
                                    <p:set>
                                      <p:cBhvr>
                                        <p:cTn id="212" dur="250" autoRev="1" fill="remove"/>
                                        <p:tgtEl>
                                          <p:spTgt spid="112"/>
                                        </p:tgtEl>
                                        <p:attrNameLst>
                                          <p:attrName>fill.on</p:attrName>
                                        </p:attrNameLst>
                                      </p:cBhvr>
                                      <p:to>
                                        <p:strVal val="true"/>
                                      </p:to>
                                    </p:set>
                                  </p:childTnLst>
                                </p:cTn>
                              </p:par>
                            </p:childTnLst>
                          </p:cTn>
                        </p:par>
                      </p:childTnLst>
                    </p:cTn>
                  </p:par>
                  <p:par>
                    <p:cTn id="213" fill="hold">
                      <p:stCondLst>
                        <p:cond delay="indefinite"/>
                      </p:stCondLst>
                      <p:childTnLst>
                        <p:par>
                          <p:cTn id="214" fill="hold">
                            <p:stCondLst>
                              <p:cond delay="0"/>
                            </p:stCondLst>
                            <p:childTnLst>
                              <p:par>
                                <p:cTn id="215" presetID="2" presetClass="entr" presetSubtype="4" fill="hold" grpId="0" nodeType="clickEffect">
                                  <p:stCondLst>
                                    <p:cond delay="0"/>
                                  </p:stCondLst>
                                  <p:childTnLst>
                                    <p:set>
                                      <p:cBhvr>
                                        <p:cTn id="216" dur="1" fill="hold">
                                          <p:stCondLst>
                                            <p:cond delay="0"/>
                                          </p:stCondLst>
                                        </p:cTn>
                                        <p:tgtEl>
                                          <p:spTgt spid="35"/>
                                        </p:tgtEl>
                                        <p:attrNameLst>
                                          <p:attrName>style.visibility</p:attrName>
                                        </p:attrNameLst>
                                      </p:cBhvr>
                                      <p:to>
                                        <p:strVal val="visible"/>
                                      </p:to>
                                    </p:set>
                                    <p:anim calcmode="lin" valueType="num">
                                      <p:cBhvr additive="base">
                                        <p:cTn id="217" dur="500" fill="hold"/>
                                        <p:tgtEl>
                                          <p:spTgt spid="35"/>
                                        </p:tgtEl>
                                        <p:attrNameLst>
                                          <p:attrName>ppt_x</p:attrName>
                                        </p:attrNameLst>
                                      </p:cBhvr>
                                      <p:tavLst>
                                        <p:tav tm="0">
                                          <p:val>
                                            <p:strVal val="#ppt_x"/>
                                          </p:val>
                                        </p:tav>
                                        <p:tav tm="100000">
                                          <p:val>
                                            <p:strVal val="#ppt_x"/>
                                          </p:val>
                                        </p:tav>
                                      </p:tavLst>
                                    </p:anim>
                                    <p:anim calcmode="lin" valueType="num">
                                      <p:cBhvr additive="base">
                                        <p:cTn id="218"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animBg="1"/>
      <p:bldP spid="105" grpId="0" animBg="1"/>
      <p:bldP spid="105" grpId="1" animBg="1"/>
      <p:bldP spid="106" grpId="0" animBg="1"/>
      <p:bldP spid="106" grpId="1" animBg="1"/>
      <p:bldP spid="107" grpId="0" animBg="1"/>
      <p:bldP spid="107" grpId="1" animBg="1"/>
      <p:bldP spid="108" grpId="0" animBg="1"/>
      <p:bldP spid="108" grpId="1" animBg="1"/>
      <p:bldP spid="109" grpId="0" animBg="1"/>
      <p:bldP spid="109" grpId="1" animBg="1"/>
      <p:bldP spid="110" grpId="0" animBg="1"/>
      <p:bldP spid="110" grpId="1" animBg="1"/>
      <p:bldP spid="111" grpId="0" animBg="1"/>
      <p:bldP spid="111" grpId="1" animBg="1"/>
      <p:bldP spid="112" grpId="0" animBg="1"/>
      <p:bldP spid="113" grpId="0" animBg="1"/>
      <p:bldP spid="113" grpId="1" animBg="1"/>
      <p:bldP spid="114" grpId="0" animBg="1"/>
      <p:bldP spid="114" grpId="1" animBg="1"/>
      <p:bldP spid="115" grpId="0" animBg="1"/>
      <p:bldP spid="115" grpId="1" animBg="1"/>
      <p:bldP spid="116" grpId="0" animBg="1"/>
      <p:bldP spid="116" grpId="1" animBg="1"/>
      <p:bldP spid="22" grpId="0" animBg="1"/>
      <p:bldP spid="24" grpId="0" animBg="1"/>
      <p:bldP spid="26" grpId="0" animBg="1"/>
      <p:bldP spid="28" grpId="0" animBg="1"/>
      <p:bldP spid="29" grpId="0" animBg="1"/>
      <p:bldP spid="30" grpId="0" animBg="1"/>
      <p:bldP spid="31" grpId="0" animBg="1"/>
      <p:bldP spid="32" grpId="0" animBg="1"/>
      <p:bldP spid="33" grpId="0" animBg="1"/>
      <p:bldP spid="35" grpId="0" animBg="1"/>
      <p:bldP spid="36" grpId="0" animBg="1"/>
      <p:bldP spid="37"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653301" y="3329455"/>
            <a:ext cx="8339515"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000" dirty="0">
              <a:solidFill>
                <a:schemeClr val="accent1">
                  <a:lumMod val="75000"/>
                </a:schemeClr>
              </a:solidFill>
            </a:endParaRPr>
          </a:p>
        </p:txBody>
      </p:sp>
      <p:sp>
        <p:nvSpPr>
          <p:cNvPr id="4" name="标题 1"/>
          <p:cNvSpPr>
            <a:spLocks noGrp="1"/>
          </p:cNvSpPr>
          <p:nvPr>
            <p:ph type="title"/>
          </p:nvPr>
        </p:nvSpPr>
        <p:spPr/>
        <p:txBody>
          <a:bodyPr/>
          <a:lstStyle/>
          <a:p>
            <a:r>
              <a:rPr lang="en-US" altLang="zh-CN" dirty="0"/>
              <a:t>RMQ</a:t>
            </a:r>
            <a:r>
              <a:rPr lang="zh-CN" altLang="en-US" dirty="0"/>
              <a:t>问题的</a:t>
            </a:r>
            <a:r>
              <a:rPr lang="en-US" altLang="zh-CN" dirty="0"/>
              <a:t>ST</a:t>
            </a:r>
            <a:r>
              <a:rPr lang="zh-CN" altLang="en-US" dirty="0"/>
              <a:t>算法</a:t>
            </a:r>
          </a:p>
        </p:txBody>
      </p:sp>
      <p:sp>
        <p:nvSpPr>
          <p:cNvPr id="3" name="内容占位符 2"/>
          <p:cNvSpPr>
            <a:spLocks noGrp="1"/>
          </p:cNvSpPr>
          <p:nvPr>
            <p:ph idx="1"/>
          </p:nvPr>
        </p:nvSpPr>
        <p:spPr/>
        <p:txBody>
          <a:bodyPr>
            <a:normAutofit/>
          </a:bodyPr>
          <a:lstStyle/>
          <a:p>
            <a:r>
              <a:rPr lang="en-US" altLang="zh-CN" dirty="0"/>
              <a:t>For example</a:t>
            </a:r>
            <a:r>
              <a:rPr lang="zh-CN" altLang="en-US" dirty="0"/>
              <a:t>：</a:t>
            </a:r>
            <a:r>
              <a:rPr lang="en-US" altLang="zh-CN" dirty="0"/>
              <a:t> f(</a:t>
            </a:r>
            <a:r>
              <a:rPr lang="en-US" altLang="zh-CN" dirty="0" err="1"/>
              <a:t>i,j</a:t>
            </a:r>
            <a:r>
              <a:rPr lang="en-US" altLang="zh-CN" dirty="0"/>
              <a:t>) = min{f(i,j-1),f(i+2^(j-1),j-1)}</a:t>
            </a:r>
          </a:p>
          <a:p>
            <a:endParaRPr lang="zh-CN" altLang="en-US" dirty="0"/>
          </a:p>
        </p:txBody>
      </p:sp>
      <p:sp>
        <p:nvSpPr>
          <p:cNvPr id="103" name="矩形 102"/>
          <p:cNvSpPr/>
          <p:nvPr/>
        </p:nvSpPr>
        <p:spPr>
          <a:xfrm>
            <a:off x="2495600" y="2564904"/>
            <a:ext cx="7497216" cy="576064"/>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schemeClr val="accent1">
                  <a:lumMod val="75000"/>
                </a:schemeClr>
              </a:solidFill>
            </a:endParaRPr>
          </a:p>
        </p:txBody>
      </p:sp>
      <p:sp>
        <p:nvSpPr>
          <p:cNvPr id="104" name="矩形 103"/>
          <p:cNvSpPr/>
          <p:nvPr/>
        </p:nvSpPr>
        <p:spPr>
          <a:xfrm>
            <a:off x="2495600" y="2491611"/>
            <a:ext cx="576064" cy="655936"/>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105" name="矩形 104"/>
          <p:cNvSpPr/>
          <p:nvPr/>
        </p:nvSpPr>
        <p:spPr>
          <a:xfrm>
            <a:off x="307166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06" name="矩形 105"/>
          <p:cNvSpPr/>
          <p:nvPr/>
        </p:nvSpPr>
        <p:spPr>
          <a:xfrm>
            <a:off x="3651152" y="24928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107" name="矩形 106"/>
          <p:cNvSpPr/>
          <p:nvPr/>
        </p:nvSpPr>
        <p:spPr>
          <a:xfrm>
            <a:off x="6536432"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9</a:t>
            </a:r>
            <a:endParaRPr lang="zh-CN" altLang="en-US" sz="4000" dirty="0">
              <a:solidFill>
                <a:schemeClr val="accent1">
                  <a:lumMod val="75000"/>
                </a:schemeClr>
              </a:solidFill>
            </a:endParaRPr>
          </a:p>
        </p:txBody>
      </p:sp>
      <p:sp>
        <p:nvSpPr>
          <p:cNvPr id="108" name="矩形 107"/>
          <p:cNvSpPr/>
          <p:nvPr/>
        </p:nvSpPr>
        <p:spPr>
          <a:xfrm>
            <a:off x="4227216" y="24928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09" name="矩形 108"/>
          <p:cNvSpPr/>
          <p:nvPr/>
        </p:nvSpPr>
        <p:spPr>
          <a:xfrm>
            <a:off x="5960368"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8</a:t>
            </a:r>
            <a:endParaRPr lang="zh-CN" altLang="en-US" sz="4000" dirty="0">
              <a:solidFill>
                <a:schemeClr val="accent1">
                  <a:lumMod val="75000"/>
                </a:schemeClr>
              </a:solidFill>
            </a:endParaRPr>
          </a:p>
        </p:txBody>
      </p:sp>
      <p:sp>
        <p:nvSpPr>
          <p:cNvPr id="110" name="矩形 109"/>
          <p:cNvSpPr/>
          <p:nvPr/>
        </p:nvSpPr>
        <p:spPr>
          <a:xfrm>
            <a:off x="538430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111" name="矩形 110"/>
          <p:cNvSpPr/>
          <p:nvPr/>
        </p:nvSpPr>
        <p:spPr>
          <a:xfrm>
            <a:off x="4808240"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112" name="矩形 111"/>
          <p:cNvSpPr/>
          <p:nvPr/>
        </p:nvSpPr>
        <p:spPr>
          <a:xfrm>
            <a:off x="9416752" y="249947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113" name="矩形 112"/>
          <p:cNvSpPr/>
          <p:nvPr/>
        </p:nvSpPr>
        <p:spPr>
          <a:xfrm>
            <a:off x="8840688" y="249947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14" name="矩形 113"/>
          <p:cNvSpPr/>
          <p:nvPr/>
        </p:nvSpPr>
        <p:spPr>
          <a:xfrm>
            <a:off x="826462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115" name="矩形 114"/>
          <p:cNvSpPr/>
          <p:nvPr/>
        </p:nvSpPr>
        <p:spPr>
          <a:xfrm>
            <a:off x="7688560"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116" name="矩形 115"/>
          <p:cNvSpPr/>
          <p:nvPr/>
        </p:nvSpPr>
        <p:spPr>
          <a:xfrm>
            <a:off x="7112496"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7</a:t>
            </a:r>
            <a:endParaRPr lang="zh-CN" altLang="en-US" sz="4000" dirty="0">
              <a:solidFill>
                <a:schemeClr val="accent1">
                  <a:lumMod val="75000"/>
                </a:schemeClr>
              </a:solidFill>
            </a:endParaRPr>
          </a:p>
        </p:txBody>
      </p:sp>
      <p:sp>
        <p:nvSpPr>
          <p:cNvPr id="141" name="矩形 140"/>
          <p:cNvSpPr/>
          <p:nvPr/>
        </p:nvSpPr>
        <p:spPr>
          <a:xfrm>
            <a:off x="1343472" y="2491609"/>
            <a:ext cx="1152128"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J=0</a:t>
            </a:r>
            <a:endParaRPr lang="zh-CN" altLang="en-US" sz="4000" dirty="0">
              <a:solidFill>
                <a:schemeClr val="accent1">
                  <a:lumMod val="75000"/>
                </a:schemeClr>
              </a:solidFill>
            </a:endParaRPr>
          </a:p>
        </p:txBody>
      </p:sp>
      <p:sp>
        <p:nvSpPr>
          <p:cNvPr id="21" name="矩形 20"/>
          <p:cNvSpPr/>
          <p:nvPr/>
        </p:nvSpPr>
        <p:spPr>
          <a:xfrm>
            <a:off x="1349874" y="3331568"/>
            <a:ext cx="1167525"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J=1</a:t>
            </a:r>
            <a:endParaRPr lang="zh-CN" altLang="en-US" sz="4000" dirty="0">
              <a:solidFill>
                <a:schemeClr val="accent1">
                  <a:lumMod val="75000"/>
                </a:schemeClr>
              </a:solidFill>
            </a:endParaRPr>
          </a:p>
        </p:txBody>
      </p:sp>
      <p:sp>
        <p:nvSpPr>
          <p:cNvPr id="22" name="矩形 21"/>
          <p:cNvSpPr/>
          <p:nvPr/>
        </p:nvSpPr>
        <p:spPr>
          <a:xfrm>
            <a:off x="2495600" y="332239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24" name="矩形 23"/>
          <p:cNvSpPr/>
          <p:nvPr/>
        </p:nvSpPr>
        <p:spPr>
          <a:xfrm>
            <a:off x="3075088" y="3320220"/>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26" name="矩形 25"/>
          <p:cNvSpPr/>
          <p:nvPr/>
        </p:nvSpPr>
        <p:spPr>
          <a:xfrm>
            <a:off x="3669619" y="3329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28" name="矩形 27"/>
          <p:cNvSpPr/>
          <p:nvPr/>
        </p:nvSpPr>
        <p:spPr>
          <a:xfrm>
            <a:off x="4796879" y="3329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29" name="矩形 28"/>
          <p:cNvSpPr/>
          <p:nvPr/>
        </p:nvSpPr>
        <p:spPr>
          <a:xfrm>
            <a:off x="5372613" y="332945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30" name="矩形 29"/>
          <p:cNvSpPr/>
          <p:nvPr/>
        </p:nvSpPr>
        <p:spPr>
          <a:xfrm>
            <a:off x="7112496" y="332945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31" name="矩形 30"/>
          <p:cNvSpPr/>
          <p:nvPr/>
        </p:nvSpPr>
        <p:spPr>
          <a:xfrm>
            <a:off x="6524741" y="332945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7</a:t>
            </a:r>
            <a:endParaRPr lang="zh-CN" altLang="en-US" sz="4000" dirty="0">
              <a:solidFill>
                <a:schemeClr val="accent1">
                  <a:lumMod val="75000"/>
                </a:schemeClr>
              </a:solidFill>
            </a:endParaRPr>
          </a:p>
        </p:txBody>
      </p:sp>
      <p:sp>
        <p:nvSpPr>
          <p:cNvPr id="32" name="矩形 31"/>
          <p:cNvSpPr/>
          <p:nvPr/>
        </p:nvSpPr>
        <p:spPr>
          <a:xfrm>
            <a:off x="5948677" y="3329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8</a:t>
            </a:r>
            <a:endParaRPr lang="zh-CN" altLang="en-US" sz="4000" dirty="0">
              <a:solidFill>
                <a:schemeClr val="accent1">
                  <a:lumMod val="75000"/>
                </a:schemeClr>
              </a:solidFill>
            </a:endParaRPr>
          </a:p>
        </p:txBody>
      </p:sp>
      <p:sp>
        <p:nvSpPr>
          <p:cNvPr id="33" name="矩形 32"/>
          <p:cNvSpPr/>
          <p:nvPr/>
        </p:nvSpPr>
        <p:spPr>
          <a:xfrm>
            <a:off x="4245683" y="333156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35" name="矩形 34"/>
          <p:cNvSpPr/>
          <p:nvPr/>
        </p:nvSpPr>
        <p:spPr>
          <a:xfrm>
            <a:off x="8823093" y="333156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36" name="矩形 35"/>
          <p:cNvSpPr/>
          <p:nvPr/>
        </p:nvSpPr>
        <p:spPr>
          <a:xfrm>
            <a:off x="8254823" y="333156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37" name="矩形 36"/>
          <p:cNvSpPr/>
          <p:nvPr/>
        </p:nvSpPr>
        <p:spPr>
          <a:xfrm>
            <a:off x="7697227" y="3344144"/>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40" name="矩形 39"/>
          <p:cNvSpPr/>
          <p:nvPr/>
        </p:nvSpPr>
        <p:spPr>
          <a:xfrm>
            <a:off x="1671769" y="4302331"/>
            <a:ext cx="8339515"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000" dirty="0">
              <a:solidFill>
                <a:schemeClr val="accent1">
                  <a:lumMod val="75000"/>
                </a:schemeClr>
              </a:solidFill>
            </a:endParaRPr>
          </a:p>
        </p:txBody>
      </p:sp>
      <p:sp>
        <p:nvSpPr>
          <p:cNvPr id="41" name="矩形 40"/>
          <p:cNvSpPr/>
          <p:nvPr/>
        </p:nvSpPr>
        <p:spPr>
          <a:xfrm>
            <a:off x="1349873" y="4304444"/>
            <a:ext cx="1185992"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J=2</a:t>
            </a:r>
            <a:endParaRPr lang="zh-CN" altLang="en-US" sz="4000" dirty="0">
              <a:solidFill>
                <a:schemeClr val="accent1">
                  <a:lumMod val="75000"/>
                </a:schemeClr>
              </a:solidFill>
            </a:endParaRPr>
          </a:p>
        </p:txBody>
      </p:sp>
      <p:sp>
        <p:nvSpPr>
          <p:cNvPr id="42" name="矩形 41"/>
          <p:cNvSpPr/>
          <p:nvPr/>
        </p:nvSpPr>
        <p:spPr>
          <a:xfrm>
            <a:off x="2514067" y="429527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43" name="矩形 42"/>
          <p:cNvSpPr/>
          <p:nvPr/>
        </p:nvSpPr>
        <p:spPr>
          <a:xfrm>
            <a:off x="3093555" y="42930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44" name="矩形 43"/>
          <p:cNvSpPr/>
          <p:nvPr/>
        </p:nvSpPr>
        <p:spPr>
          <a:xfrm>
            <a:off x="3688087" y="430220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45" name="矩形 44"/>
          <p:cNvSpPr/>
          <p:nvPr/>
        </p:nvSpPr>
        <p:spPr>
          <a:xfrm>
            <a:off x="4815347" y="430220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46" name="矩形 45"/>
          <p:cNvSpPr/>
          <p:nvPr/>
        </p:nvSpPr>
        <p:spPr>
          <a:xfrm>
            <a:off x="5391080" y="4302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47" name="矩形 46"/>
          <p:cNvSpPr/>
          <p:nvPr/>
        </p:nvSpPr>
        <p:spPr>
          <a:xfrm>
            <a:off x="7130963" y="4302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48" name="矩形 47"/>
          <p:cNvSpPr/>
          <p:nvPr/>
        </p:nvSpPr>
        <p:spPr>
          <a:xfrm>
            <a:off x="6543208" y="4302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49" name="矩形 48"/>
          <p:cNvSpPr/>
          <p:nvPr/>
        </p:nvSpPr>
        <p:spPr>
          <a:xfrm>
            <a:off x="5967144" y="430220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7</a:t>
            </a:r>
            <a:endParaRPr lang="zh-CN" altLang="en-US" sz="4000" dirty="0">
              <a:solidFill>
                <a:schemeClr val="accent1">
                  <a:lumMod val="75000"/>
                </a:schemeClr>
              </a:solidFill>
            </a:endParaRPr>
          </a:p>
        </p:txBody>
      </p:sp>
      <p:sp>
        <p:nvSpPr>
          <p:cNvPr id="50" name="矩形 49"/>
          <p:cNvSpPr/>
          <p:nvPr/>
        </p:nvSpPr>
        <p:spPr>
          <a:xfrm>
            <a:off x="4264151" y="4304444"/>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52" name="矩形 51"/>
          <p:cNvSpPr/>
          <p:nvPr/>
        </p:nvSpPr>
        <p:spPr>
          <a:xfrm>
            <a:off x="8273291" y="4304444"/>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53" name="矩形 52"/>
          <p:cNvSpPr/>
          <p:nvPr/>
        </p:nvSpPr>
        <p:spPr>
          <a:xfrm>
            <a:off x="7697227" y="429527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Tree>
    <p:extLst>
      <p:ext uri="{BB962C8B-B14F-4D97-AF65-F5344CB8AC3E}">
        <p14:creationId xmlns:p14="http://schemas.microsoft.com/office/powerpoint/2010/main" val="524398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grpId="0" nodeType="clickEffect">
                                  <p:stCondLst>
                                    <p:cond delay="0"/>
                                  </p:stCondLst>
                                  <p:childTnLst>
                                    <p:animClr clrSpc="hsl" dir="cw">
                                      <p:cBhvr override="childStyle">
                                        <p:cTn id="6" dur="500" fill="hold"/>
                                        <p:tgtEl>
                                          <p:spTgt spid="42"/>
                                        </p:tgtEl>
                                        <p:attrNameLst>
                                          <p:attrName>style.color</p:attrName>
                                        </p:attrNameLst>
                                      </p:cBhvr>
                                      <p:by>
                                        <p:hsl h="7200000" s="0" l="0"/>
                                      </p:by>
                                    </p:animClr>
                                    <p:animClr clrSpc="hsl" dir="cw">
                                      <p:cBhvr>
                                        <p:cTn id="7" dur="500" fill="hold"/>
                                        <p:tgtEl>
                                          <p:spTgt spid="42"/>
                                        </p:tgtEl>
                                        <p:attrNameLst>
                                          <p:attrName>fillcolor</p:attrName>
                                        </p:attrNameLst>
                                      </p:cBhvr>
                                      <p:by>
                                        <p:hsl h="7200000" s="0" l="0"/>
                                      </p:by>
                                    </p:animClr>
                                    <p:animClr clrSpc="hsl" dir="cw">
                                      <p:cBhvr>
                                        <p:cTn id="8" dur="500" fill="hold"/>
                                        <p:tgtEl>
                                          <p:spTgt spid="42"/>
                                        </p:tgtEl>
                                        <p:attrNameLst>
                                          <p:attrName>stroke.color</p:attrName>
                                        </p:attrNameLst>
                                      </p:cBhvr>
                                      <p:by>
                                        <p:hsl h="7200000" s="0" l="0"/>
                                      </p:by>
                                    </p:animClr>
                                    <p:set>
                                      <p:cBhvr>
                                        <p:cTn id="9" dur="500" fill="hold"/>
                                        <p:tgtEl>
                                          <p:spTgt spid="42"/>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1" presetClass="emph" presetSubtype="0" fill="hold" grpId="0" nodeType="clickEffect">
                                  <p:stCondLst>
                                    <p:cond delay="0"/>
                                  </p:stCondLst>
                                  <p:childTnLst>
                                    <p:animClr clrSpc="hsl" dir="cw">
                                      <p:cBhvr override="childStyle">
                                        <p:cTn id="13" dur="500" fill="hold"/>
                                        <p:tgtEl>
                                          <p:spTgt spid="22"/>
                                        </p:tgtEl>
                                        <p:attrNameLst>
                                          <p:attrName>style.color</p:attrName>
                                        </p:attrNameLst>
                                      </p:cBhvr>
                                      <p:by>
                                        <p:hsl h="7200000" s="0" l="0"/>
                                      </p:by>
                                    </p:animClr>
                                    <p:animClr clrSpc="hsl" dir="cw">
                                      <p:cBhvr>
                                        <p:cTn id="14" dur="500" fill="hold"/>
                                        <p:tgtEl>
                                          <p:spTgt spid="22"/>
                                        </p:tgtEl>
                                        <p:attrNameLst>
                                          <p:attrName>fillcolor</p:attrName>
                                        </p:attrNameLst>
                                      </p:cBhvr>
                                      <p:by>
                                        <p:hsl h="7200000" s="0" l="0"/>
                                      </p:by>
                                    </p:animClr>
                                    <p:animClr clrSpc="hsl" dir="cw">
                                      <p:cBhvr>
                                        <p:cTn id="15" dur="500" fill="hold"/>
                                        <p:tgtEl>
                                          <p:spTgt spid="22"/>
                                        </p:tgtEl>
                                        <p:attrNameLst>
                                          <p:attrName>stroke.color</p:attrName>
                                        </p:attrNameLst>
                                      </p:cBhvr>
                                      <p:by>
                                        <p:hsl h="7200000" s="0" l="0"/>
                                      </p:by>
                                    </p:animClr>
                                    <p:set>
                                      <p:cBhvr>
                                        <p:cTn id="16" dur="500" fill="hold"/>
                                        <p:tgtEl>
                                          <p:spTgt spid="22"/>
                                        </p:tgtEl>
                                        <p:attrNameLst>
                                          <p:attrName>fill.type</p:attrName>
                                        </p:attrNameLst>
                                      </p:cBhvr>
                                      <p:to>
                                        <p:strVal val="solid"/>
                                      </p:to>
                                    </p:set>
                                  </p:childTnLst>
                                </p:cTn>
                              </p:par>
                              <p:par>
                                <p:cTn id="17" presetID="21" presetClass="emph" presetSubtype="0" fill="hold" grpId="0" nodeType="withEffect">
                                  <p:stCondLst>
                                    <p:cond delay="0"/>
                                  </p:stCondLst>
                                  <p:childTnLst>
                                    <p:animClr clrSpc="hsl" dir="cw">
                                      <p:cBhvr override="childStyle">
                                        <p:cTn id="18" dur="500" fill="hold"/>
                                        <p:tgtEl>
                                          <p:spTgt spid="26"/>
                                        </p:tgtEl>
                                        <p:attrNameLst>
                                          <p:attrName>style.color</p:attrName>
                                        </p:attrNameLst>
                                      </p:cBhvr>
                                      <p:by>
                                        <p:hsl h="7200000" s="0" l="0"/>
                                      </p:by>
                                    </p:animClr>
                                    <p:animClr clrSpc="hsl" dir="cw">
                                      <p:cBhvr>
                                        <p:cTn id="19" dur="500" fill="hold"/>
                                        <p:tgtEl>
                                          <p:spTgt spid="26"/>
                                        </p:tgtEl>
                                        <p:attrNameLst>
                                          <p:attrName>fillcolor</p:attrName>
                                        </p:attrNameLst>
                                      </p:cBhvr>
                                      <p:by>
                                        <p:hsl h="7200000" s="0" l="0"/>
                                      </p:by>
                                    </p:animClr>
                                    <p:animClr clrSpc="hsl" dir="cw">
                                      <p:cBhvr>
                                        <p:cTn id="20" dur="500" fill="hold"/>
                                        <p:tgtEl>
                                          <p:spTgt spid="26"/>
                                        </p:tgtEl>
                                        <p:attrNameLst>
                                          <p:attrName>stroke.color</p:attrName>
                                        </p:attrNameLst>
                                      </p:cBhvr>
                                      <p:by>
                                        <p:hsl h="7200000" s="0" l="0"/>
                                      </p:by>
                                    </p:animClr>
                                    <p:set>
                                      <p:cBhvr>
                                        <p:cTn id="21" dur="500" fill="hold"/>
                                        <p:tgtEl>
                                          <p:spTgt spid="26"/>
                                        </p:tgtEl>
                                        <p:attrNameLst>
                                          <p:attrName>fill.type</p:attrName>
                                        </p:attrNameLst>
                                      </p:cBhvr>
                                      <p:to>
                                        <p:strVal val="solid"/>
                                      </p:to>
                                    </p:set>
                                  </p:childTnLst>
                                </p:cTn>
                              </p:par>
                            </p:childTnLst>
                          </p:cTn>
                        </p:par>
                      </p:childTnLst>
                    </p:cTn>
                  </p:par>
                  <p:par>
                    <p:cTn id="22" fill="hold">
                      <p:stCondLst>
                        <p:cond delay="indefinite"/>
                      </p:stCondLst>
                      <p:childTnLst>
                        <p:par>
                          <p:cTn id="23" fill="hold">
                            <p:stCondLst>
                              <p:cond delay="0"/>
                            </p:stCondLst>
                            <p:childTnLst>
                              <p:par>
                                <p:cTn id="24" presetID="21" presetClass="emph" presetSubtype="0" fill="hold" grpId="0" nodeType="clickEffect">
                                  <p:stCondLst>
                                    <p:cond delay="0"/>
                                  </p:stCondLst>
                                  <p:childTnLst>
                                    <p:animClr clrSpc="hsl" dir="cw">
                                      <p:cBhvr override="childStyle">
                                        <p:cTn id="25" dur="500" fill="hold"/>
                                        <p:tgtEl>
                                          <p:spTgt spid="104"/>
                                        </p:tgtEl>
                                        <p:attrNameLst>
                                          <p:attrName>style.color</p:attrName>
                                        </p:attrNameLst>
                                      </p:cBhvr>
                                      <p:by>
                                        <p:hsl h="7200000" s="0" l="0"/>
                                      </p:by>
                                    </p:animClr>
                                    <p:animClr clrSpc="hsl" dir="cw">
                                      <p:cBhvr>
                                        <p:cTn id="26" dur="500" fill="hold"/>
                                        <p:tgtEl>
                                          <p:spTgt spid="104"/>
                                        </p:tgtEl>
                                        <p:attrNameLst>
                                          <p:attrName>fillcolor</p:attrName>
                                        </p:attrNameLst>
                                      </p:cBhvr>
                                      <p:by>
                                        <p:hsl h="7200000" s="0" l="0"/>
                                      </p:by>
                                    </p:animClr>
                                    <p:animClr clrSpc="hsl" dir="cw">
                                      <p:cBhvr>
                                        <p:cTn id="27" dur="500" fill="hold"/>
                                        <p:tgtEl>
                                          <p:spTgt spid="104"/>
                                        </p:tgtEl>
                                        <p:attrNameLst>
                                          <p:attrName>stroke.color</p:attrName>
                                        </p:attrNameLst>
                                      </p:cBhvr>
                                      <p:by>
                                        <p:hsl h="7200000" s="0" l="0"/>
                                      </p:by>
                                    </p:animClr>
                                    <p:set>
                                      <p:cBhvr>
                                        <p:cTn id="28" dur="500" fill="hold"/>
                                        <p:tgtEl>
                                          <p:spTgt spid="104"/>
                                        </p:tgtEl>
                                        <p:attrNameLst>
                                          <p:attrName>fill.type</p:attrName>
                                        </p:attrNameLst>
                                      </p:cBhvr>
                                      <p:to>
                                        <p:strVal val="solid"/>
                                      </p:to>
                                    </p:set>
                                  </p:childTnLst>
                                </p:cTn>
                              </p:par>
                              <p:par>
                                <p:cTn id="29" presetID="21" presetClass="emph" presetSubtype="0" fill="hold" grpId="0" nodeType="withEffect">
                                  <p:stCondLst>
                                    <p:cond delay="0"/>
                                  </p:stCondLst>
                                  <p:childTnLst>
                                    <p:animClr clrSpc="hsl" dir="cw">
                                      <p:cBhvr override="childStyle">
                                        <p:cTn id="30" dur="500" fill="hold"/>
                                        <p:tgtEl>
                                          <p:spTgt spid="105"/>
                                        </p:tgtEl>
                                        <p:attrNameLst>
                                          <p:attrName>style.color</p:attrName>
                                        </p:attrNameLst>
                                      </p:cBhvr>
                                      <p:by>
                                        <p:hsl h="7200000" s="0" l="0"/>
                                      </p:by>
                                    </p:animClr>
                                    <p:animClr clrSpc="hsl" dir="cw">
                                      <p:cBhvr>
                                        <p:cTn id="31" dur="500" fill="hold"/>
                                        <p:tgtEl>
                                          <p:spTgt spid="105"/>
                                        </p:tgtEl>
                                        <p:attrNameLst>
                                          <p:attrName>fillcolor</p:attrName>
                                        </p:attrNameLst>
                                      </p:cBhvr>
                                      <p:by>
                                        <p:hsl h="7200000" s="0" l="0"/>
                                      </p:by>
                                    </p:animClr>
                                    <p:animClr clrSpc="hsl" dir="cw">
                                      <p:cBhvr>
                                        <p:cTn id="32" dur="500" fill="hold"/>
                                        <p:tgtEl>
                                          <p:spTgt spid="105"/>
                                        </p:tgtEl>
                                        <p:attrNameLst>
                                          <p:attrName>stroke.color</p:attrName>
                                        </p:attrNameLst>
                                      </p:cBhvr>
                                      <p:by>
                                        <p:hsl h="7200000" s="0" l="0"/>
                                      </p:by>
                                    </p:animClr>
                                    <p:set>
                                      <p:cBhvr>
                                        <p:cTn id="33" dur="500" fill="hold"/>
                                        <p:tgtEl>
                                          <p:spTgt spid="105"/>
                                        </p:tgtEl>
                                        <p:attrNameLst>
                                          <p:attrName>fill.type</p:attrName>
                                        </p:attrNameLst>
                                      </p:cBhvr>
                                      <p:to>
                                        <p:strVal val="solid"/>
                                      </p:to>
                                    </p:set>
                                  </p:childTnLst>
                                </p:cTn>
                              </p:par>
                              <p:par>
                                <p:cTn id="34" presetID="21" presetClass="emph" presetSubtype="0" fill="hold" grpId="0" nodeType="withEffect">
                                  <p:stCondLst>
                                    <p:cond delay="0"/>
                                  </p:stCondLst>
                                  <p:childTnLst>
                                    <p:animClr clrSpc="hsl" dir="cw">
                                      <p:cBhvr override="childStyle">
                                        <p:cTn id="35" dur="500" fill="hold"/>
                                        <p:tgtEl>
                                          <p:spTgt spid="106"/>
                                        </p:tgtEl>
                                        <p:attrNameLst>
                                          <p:attrName>style.color</p:attrName>
                                        </p:attrNameLst>
                                      </p:cBhvr>
                                      <p:by>
                                        <p:hsl h="7200000" s="0" l="0"/>
                                      </p:by>
                                    </p:animClr>
                                    <p:animClr clrSpc="hsl" dir="cw">
                                      <p:cBhvr>
                                        <p:cTn id="36" dur="500" fill="hold"/>
                                        <p:tgtEl>
                                          <p:spTgt spid="106"/>
                                        </p:tgtEl>
                                        <p:attrNameLst>
                                          <p:attrName>fillcolor</p:attrName>
                                        </p:attrNameLst>
                                      </p:cBhvr>
                                      <p:by>
                                        <p:hsl h="7200000" s="0" l="0"/>
                                      </p:by>
                                    </p:animClr>
                                    <p:animClr clrSpc="hsl" dir="cw">
                                      <p:cBhvr>
                                        <p:cTn id="37" dur="500" fill="hold"/>
                                        <p:tgtEl>
                                          <p:spTgt spid="106"/>
                                        </p:tgtEl>
                                        <p:attrNameLst>
                                          <p:attrName>stroke.color</p:attrName>
                                        </p:attrNameLst>
                                      </p:cBhvr>
                                      <p:by>
                                        <p:hsl h="7200000" s="0" l="0"/>
                                      </p:by>
                                    </p:animClr>
                                    <p:set>
                                      <p:cBhvr>
                                        <p:cTn id="38" dur="500" fill="hold"/>
                                        <p:tgtEl>
                                          <p:spTgt spid="106"/>
                                        </p:tgtEl>
                                        <p:attrNameLst>
                                          <p:attrName>fill.type</p:attrName>
                                        </p:attrNameLst>
                                      </p:cBhvr>
                                      <p:to>
                                        <p:strVal val="solid"/>
                                      </p:to>
                                    </p:set>
                                  </p:childTnLst>
                                </p:cTn>
                              </p:par>
                              <p:par>
                                <p:cTn id="39" presetID="21" presetClass="emph" presetSubtype="0" fill="hold" grpId="0" nodeType="withEffect">
                                  <p:stCondLst>
                                    <p:cond delay="0"/>
                                  </p:stCondLst>
                                  <p:childTnLst>
                                    <p:animClr clrSpc="hsl" dir="cw">
                                      <p:cBhvr override="childStyle">
                                        <p:cTn id="40" dur="500" fill="hold"/>
                                        <p:tgtEl>
                                          <p:spTgt spid="108"/>
                                        </p:tgtEl>
                                        <p:attrNameLst>
                                          <p:attrName>style.color</p:attrName>
                                        </p:attrNameLst>
                                      </p:cBhvr>
                                      <p:by>
                                        <p:hsl h="7200000" s="0" l="0"/>
                                      </p:by>
                                    </p:animClr>
                                    <p:animClr clrSpc="hsl" dir="cw">
                                      <p:cBhvr>
                                        <p:cTn id="41" dur="500" fill="hold"/>
                                        <p:tgtEl>
                                          <p:spTgt spid="108"/>
                                        </p:tgtEl>
                                        <p:attrNameLst>
                                          <p:attrName>fillcolor</p:attrName>
                                        </p:attrNameLst>
                                      </p:cBhvr>
                                      <p:by>
                                        <p:hsl h="7200000" s="0" l="0"/>
                                      </p:by>
                                    </p:animClr>
                                    <p:animClr clrSpc="hsl" dir="cw">
                                      <p:cBhvr>
                                        <p:cTn id="42" dur="500" fill="hold"/>
                                        <p:tgtEl>
                                          <p:spTgt spid="108"/>
                                        </p:tgtEl>
                                        <p:attrNameLst>
                                          <p:attrName>stroke.color</p:attrName>
                                        </p:attrNameLst>
                                      </p:cBhvr>
                                      <p:by>
                                        <p:hsl h="7200000" s="0" l="0"/>
                                      </p:by>
                                    </p:animClr>
                                    <p:set>
                                      <p:cBhvr>
                                        <p:cTn id="43" dur="500" fill="hold"/>
                                        <p:tgtEl>
                                          <p:spTgt spid="10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animBg="1"/>
      <p:bldP spid="105" grpId="0" animBg="1"/>
      <p:bldP spid="106" grpId="0" animBg="1"/>
      <p:bldP spid="108" grpId="0" animBg="1"/>
      <p:bldP spid="22" grpId="0" animBg="1"/>
      <p:bldP spid="26" grpId="0" animBg="1"/>
      <p:bldP spid="42"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653301" y="3329455"/>
            <a:ext cx="8339515"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000" dirty="0">
              <a:solidFill>
                <a:schemeClr val="accent1">
                  <a:lumMod val="75000"/>
                </a:schemeClr>
              </a:solidFill>
            </a:endParaRPr>
          </a:p>
        </p:txBody>
      </p:sp>
      <p:sp>
        <p:nvSpPr>
          <p:cNvPr id="4" name="标题 1"/>
          <p:cNvSpPr>
            <a:spLocks noGrp="1"/>
          </p:cNvSpPr>
          <p:nvPr>
            <p:ph type="title"/>
          </p:nvPr>
        </p:nvSpPr>
        <p:spPr/>
        <p:txBody>
          <a:bodyPr/>
          <a:lstStyle/>
          <a:p>
            <a:r>
              <a:rPr lang="en-US" altLang="zh-CN" dirty="0"/>
              <a:t>RMQ</a:t>
            </a:r>
            <a:r>
              <a:rPr lang="zh-CN" altLang="en-US" dirty="0"/>
              <a:t>问题的</a:t>
            </a:r>
            <a:r>
              <a:rPr lang="en-US" altLang="zh-CN" dirty="0"/>
              <a:t>ST</a:t>
            </a:r>
            <a:r>
              <a:rPr lang="zh-CN" altLang="en-US" dirty="0"/>
              <a:t>算法</a:t>
            </a:r>
          </a:p>
        </p:txBody>
      </p:sp>
      <p:sp>
        <p:nvSpPr>
          <p:cNvPr id="3" name="内容占位符 2"/>
          <p:cNvSpPr>
            <a:spLocks noGrp="1"/>
          </p:cNvSpPr>
          <p:nvPr>
            <p:ph idx="1"/>
          </p:nvPr>
        </p:nvSpPr>
        <p:spPr/>
        <p:txBody>
          <a:bodyPr>
            <a:normAutofit/>
          </a:bodyPr>
          <a:lstStyle/>
          <a:p>
            <a:r>
              <a:rPr lang="en-US" altLang="zh-CN" dirty="0"/>
              <a:t>For example</a:t>
            </a:r>
            <a:r>
              <a:rPr lang="zh-CN" altLang="en-US" dirty="0"/>
              <a:t>：</a:t>
            </a:r>
            <a:r>
              <a:rPr lang="en-US" altLang="zh-CN" dirty="0"/>
              <a:t> f(</a:t>
            </a:r>
            <a:r>
              <a:rPr lang="en-US" altLang="zh-CN" dirty="0" err="1"/>
              <a:t>i,j</a:t>
            </a:r>
            <a:r>
              <a:rPr lang="en-US" altLang="zh-CN" dirty="0"/>
              <a:t>) = min{f(i,j-1),f(i+2^(j-1),j-1)}</a:t>
            </a:r>
          </a:p>
          <a:p>
            <a:endParaRPr lang="zh-CN" altLang="en-US" dirty="0"/>
          </a:p>
        </p:txBody>
      </p:sp>
      <p:sp>
        <p:nvSpPr>
          <p:cNvPr id="103" name="矩形 102"/>
          <p:cNvSpPr/>
          <p:nvPr/>
        </p:nvSpPr>
        <p:spPr>
          <a:xfrm>
            <a:off x="2495600" y="2564904"/>
            <a:ext cx="7497216" cy="576064"/>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schemeClr val="accent1">
                  <a:lumMod val="75000"/>
                </a:schemeClr>
              </a:solidFill>
            </a:endParaRPr>
          </a:p>
        </p:txBody>
      </p:sp>
      <p:sp>
        <p:nvSpPr>
          <p:cNvPr id="104" name="矩形 103"/>
          <p:cNvSpPr/>
          <p:nvPr/>
        </p:nvSpPr>
        <p:spPr>
          <a:xfrm>
            <a:off x="2495600" y="2491611"/>
            <a:ext cx="576064" cy="655936"/>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105" name="矩形 104"/>
          <p:cNvSpPr/>
          <p:nvPr/>
        </p:nvSpPr>
        <p:spPr>
          <a:xfrm>
            <a:off x="307166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06" name="矩形 105"/>
          <p:cNvSpPr/>
          <p:nvPr/>
        </p:nvSpPr>
        <p:spPr>
          <a:xfrm>
            <a:off x="3651152" y="24928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107" name="矩形 106"/>
          <p:cNvSpPr/>
          <p:nvPr/>
        </p:nvSpPr>
        <p:spPr>
          <a:xfrm>
            <a:off x="6536432"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9</a:t>
            </a:r>
            <a:endParaRPr lang="zh-CN" altLang="en-US" sz="4000" dirty="0">
              <a:solidFill>
                <a:schemeClr val="accent1">
                  <a:lumMod val="75000"/>
                </a:schemeClr>
              </a:solidFill>
            </a:endParaRPr>
          </a:p>
        </p:txBody>
      </p:sp>
      <p:sp>
        <p:nvSpPr>
          <p:cNvPr id="108" name="矩形 107"/>
          <p:cNvSpPr/>
          <p:nvPr/>
        </p:nvSpPr>
        <p:spPr>
          <a:xfrm>
            <a:off x="4227216" y="24928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09" name="矩形 108"/>
          <p:cNvSpPr/>
          <p:nvPr/>
        </p:nvSpPr>
        <p:spPr>
          <a:xfrm>
            <a:off x="5960368"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8</a:t>
            </a:r>
            <a:endParaRPr lang="zh-CN" altLang="en-US" sz="4000" dirty="0">
              <a:solidFill>
                <a:schemeClr val="accent1">
                  <a:lumMod val="75000"/>
                </a:schemeClr>
              </a:solidFill>
            </a:endParaRPr>
          </a:p>
        </p:txBody>
      </p:sp>
      <p:sp>
        <p:nvSpPr>
          <p:cNvPr id="110" name="矩形 109"/>
          <p:cNvSpPr/>
          <p:nvPr/>
        </p:nvSpPr>
        <p:spPr>
          <a:xfrm>
            <a:off x="538430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111" name="矩形 110"/>
          <p:cNvSpPr/>
          <p:nvPr/>
        </p:nvSpPr>
        <p:spPr>
          <a:xfrm>
            <a:off x="4808240" y="249503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112" name="矩形 111"/>
          <p:cNvSpPr/>
          <p:nvPr/>
        </p:nvSpPr>
        <p:spPr>
          <a:xfrm>
            <a:off x="9416752" y="249947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113" name="矩形 112"/>
          <p:cNvSpPr/>
          <p:nvPr/>
        </p:nvSpPr>
        <p:spPr>
          <a:xfrm>
            <a:off x="8840688" y="2499473"/>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114" name="矩形 113"/>
          <p:cNvSpPr/>
          <p:nvPr/>
        </p:nvSpPr>
        <p:spPr>
          <a:xfrm>
            <a:off x="8264624"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115" name="矩形 114"/>
          <p:cNvSpPr/>
          <p:nvPr/>
        </p:nvSpPr>
        <p:spPr>
          <a:xfrm>
            <a:off x="7688560"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116" name="矩形 115"/>
          <p:cNvSpPr/>
          <p:nvPr/>
        </p:nvSpPr>
        <p:spPr>
          <a:xfrm>
            <a:off x="7112496" y="249160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7</a:t>
            </a:r>
            <a:endParaRPr lang="zh-CN" altLang="en-US" sz="4000" dirty="0">
              <a:solidFill>
                <a:schemeClr val="accent1">
                  <a:lumMod val="75000"/>
                </a:schemeClr>
              </a:solidFill>
            </a:endParaRPr>
          </a:p>
        </p:txBody>
      </p:sp>
      <p:sp>
        <p:nvSpPr>
          <p:cNvPr id="141" name="矩形 140"/>
          <p:cNvSpPr/>
          <p:nvPr/>
        </p:nvSpPr>
        <p:spPr>
          <a:xfrm>
            <a:off x="1335088" y="2491609"/>
            <a:ext cx="1160512"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J=0</a:t>
            </a:r>
            <a:endParaRPr lang="zh-CN" altLang="en-US" sz="4000" dirty="0">
              <a:solidFill>
                <a:schemeClr val="accent1">
                  <a:lumMod val="75000"/>
                </a:schemeClr>
              </a:solidFill>
            </a:endParaRPr>
          </a:p>
        </p:txBody>
      </p:sp>
      <p:sp>
        <p:nvSpPr>
          <p:cNvPr id="21" name="矩形 20"/>
          <p:cNvSpPr/>
          <p:nvPr/>
        </p:nvSpPr>
        <p:spPr>
          <a:xfrm>
            <a:off x="1353628" y="3331568"/>
            <a:ext cx="1163771"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J=1</a:t>
            </a:r>
            <a:endParaRPr lang="zh-CN" altLang="en-US" sz="4000" dirty="0">
              <a:solidFill>
                <a:schemeClr val="accent1">
                  <a:lumMod val="75000"/>
                </a:schemeClr>
              </a:solidFill>
            </a:endParaRPr>
          </a:p>
        </p:txBody>
      </p:sp>
      <p:sp>
        <p:nvSpPr>
          <p:cNvPr id="22" name="矩形 21"/>
          <p:cNvSpPr/>
          <p:nvPr/>
        </p:nvSpPr>
        <p:spPr>
          <a:xfrm>
            <a:off x="2495600" y="332239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24" name="矩形 23"/>
          <p:cNvSpPr/>
          <p:nvPr/>
        </p:nvSpPr>
        <p:spPr>
          <a:xfrm>
            <a:off x="3075088" y="3320220"/>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26" name="矩形 25"/>
          <p:cNvSpPr/>
          <p:nvPr/>
        </p:nvSpPr>
        <p:spPr>
          <a:xfrm>
            <a:off x="3669619" y="3329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28" name="矩形 27"/>
          <p:cNvSpPr/>
          <p:nvPr/>
        </p:nvSpPr>
        <p:spPr>
          <a:xfrm>
            <a:off x="4796879" y="3329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29" name="矩形 28"/>
          <p:cNvSpPr/>
          <p:nvPr/>
        </p:nvSpPr>
        <p:spPr>
          <a:xfrm>
            <a:off x="5372613" y="332945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30" name="矩形 29"/>
          <p:cNvSpPr/>
          <p:nvPr/>
        </p:nvSpPr>
        <p:spPr>
          <a:xfrm>
            <a:off x="7112496" y="332945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31" name="矩形 30"/>
          <p:cNvSpPr/>
          <p:nvPr/>
        </p:nvSpPr>
        <p:spPr>
          <a:xfrm>
            <a:off x="6524741" y="332945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7</a:t>
            </a:r>
            <a:endParaRPr lang="zh-CN" altLang="en-US" sz="4000" dirty="0">
              <a:solidFill>
                <a:schemeClr val="accent1">
                  <a:lumMod val="75000"/>
                </a:schemeClr>
              </a:solidFill>
            </a:endParaRPr>
          </a:p>
        </p:txBody>
      </p:sp>
      <p:sp>
        <p:nvSpPr>
          <p:cNvPr id="32" name="矩形 31"/>
          <p:cNvSpPr/>
          <p:nvPr/>
        </p:nvSpPr>
        <p:spPr>
          <a:xfrm>
            <a:off x="5948677" y="3329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8</a:t>
            </a:r>
            <a:endParaRPr lang="zh-CN" altLang="en-US" sz="4000" dirty="0">
              <a:solidFill>
                <a:schemeClr val="accent1">
                  <a:lumMod val="75000"/>
                </a:schemeClr>
              </a:solidFill>
            </a:endParaRPr>
          </a:p>
        </p:txBody>
      </p:sp>
      <p:sp>
        <p:nvSpPr>
          <p:cNvPr id="33" name="矩形 32"/>
          <p:cNvSpPr/>
          <p:nvPr/>
        </p:nvSpPr>
        <p:spPr>
          <a:xfrm>
            <a:off x="4245683" y="333156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35" name="矩形 34"/>
          <p:cNvSpPr/>
          <p:nvPr/>
        </p:nvSpPr>
        <p:spPr>
          <a:xfrm>
            <a:off x="8823093" y="333156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5</a:t>
            </a:r>
            <a:endParaRPr lang="zh-CN" altLang="en-US" sz="4000" dirty="0">
              <a:solidFill>
                <a:schemeClr val="accent1">
                  <a:lumMod val="75000"/>
                </a:schemeClr>
              </a:solidFill>
            </a:endParaRPr>
          </a:p>
        </p:txBody>
      </p:sp>
      <p:sp>
        <p:nvSpPr>
          <p:cNvPr id="36" name="矩形 35"/>
          <p:cNvSpPr/>
          <p:nvPr/>
        </p:nvSpPr>
        <p:spPr>
          <a:xfrm>
            <a:off x="8254823" y="333156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37" name="矩形 36"/>
          <p:cNvSpPr/>
          <p:nvPr/>
        </p:nvSpPr>
        <p:spPr>
          <a:xfrm>
            <a:off x="7697227" y="3344144"/>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40" name="矩形 39"/>
          <p:cNvSpPr/>
          <p:nvPr/>
        </p:nvSpPr>
        <p:spPr>
          <a:xfrm>
            <a:off x="1671769" y="4302331"/>
            <a:ext cx="8339515"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000" dirty="0">
              <a:solidFill>
                <a:schemeClr val="accent1">
                  <a:lumMod val="75000"/>
                </a:schemeClr>
              </a:solidFill>
            </a:endParaRPr>
          </a:p>
        </p:txBody>
      </p:sp>
      <p:sp>
        <p:nvSpPr>
          <p:cNvPr id="41" name="矩形 40"/>
          <p:cNvSpPr/>
          <p:nvPr/>
        </p:nvSpPr>
        <p:spPr>
          <a:xfrm>
            <a:off x="1352139" y="4304444"/>
            <a:ext cx="1183727"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J=2</a:t>
            </a:r>
            <a:endParaRPr lang="zh-CN" altLang="en-US" sz="4000" dirty="0">
              <a:solidFill>
                <a:schemeClr val="accent1">
                  <a:lumMod val="75000"/>
                </a:schemeClr>
              </a:solidFill>
            </a:endParaRPr>
          </a:p>
        </p:txBody>
      </p:sp>
      <p:sp>
        <p:nvSpPr>
          <p:cNvPr id="42" name="矩形 41"/>
          <p:cNvSpPr/>
          <p:nvPr/>
        </p:nvSpPr>
        <p:spPr>
          <a:xfrm>
            <a:off x="2514067" y="429527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43" name="矩形 42"/>
          <p:cNvSpPr/>
          <p:nvPr/>
        </p:nvSpPr>
        <p:spPr>
          <a:xfrm>
            <a:off x="3093555" y="4293096"/>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44" name="矩形 43"/>
          <p:cNvSpPr/>
          <p:nvPr/>
        </p:nvSpPr>
        <p:spPr>
          <a:xfrm>
            <a:off x="3688087" y="430220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45" name="矩形 44"/>
          <p:cNvSpPr/>
          <p:nvPr/>
        </p:nvSpPr>
        <p:spPr>
          <a:xfrm>
            <a:off x="4815347" y="430220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46" name="矩形 45"/>
          <p:cNvSpPr/>
          <p:nvPr/>
        </p:nvSpPr>
        <p:spPr>
          <a:xfrm>
            <a:off x="5391080" y="4302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47" name="矩形 46"/>
          <p:cNvSpPr/>
          <p:nvPr/>
        </p:nvSpPr>
        <p:spPr>
          <a:xfrm>
            <a:off x="7130963" y="4302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48" name="矩形 47"/>
          <p:cNvSpPr/>
          <p:nvPr/>
        </p:nvSpPr>
        <p:spPr>
          <a:xfrm>
            <a:off x="6543208" y="4302331"/>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49" name="矩形 48"/>
          <p:cNvSpPr/>
          <p:nvPr/>
        </p:nvSpPr>
        <p:spPr>
          <a:xfrm>
            <a:off x="5967144" y="430220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7</a:t>
            </a:r>
            <a:endParaRPr lang="zh-CN" altLang="en-US" sz="4000" dirty="0">
              <a:solidFill>
                <a:schemeClr val="accent1">
                  <a:lumMod val="75000"/>
                </a:schemeClr>
              </a:solidFill>
            </a:endParaRPr>
          </a:p>
        </p:txBody>
      </p:sp>
      <p:sp>
        <p:nvSpPr>
          <p:cNvPr id="50" name="矩形 49"/>
          <p:cNvSpPr/>
          <p:nvPr/>
        </p:nvSpPr>
        <p:spPr>
          <a:xfrm>
            <a:off x="4264151" y="4304444"/>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52" name="矩形 51"/>
          <p:cNvSpPr/>
          <p:nvPr/>
        </p:nvSpPr>
        <p:spPr>
          <a:xfrm>
            <a:off x="8273291" y="4304444"/>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53" name="矩形 52"/>
          <p:cNvSpPr/>
          <p:nvPr/>
        </p:nvSpPr>
        <p:spPr>
          <a:xfrm>
            <a:off x="7697227" y="4295275"/>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51" name="矩形 50"/>
          <p:cNvSpPr/>
          <p:nvPr/>
        </p:nvSpPr>
        <p:spPr>
          <a:xfrm>
            <a:off x="1631411" y="5301332"/>
            <a:ext cx="8339515"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000" dirty="0">
              <a:solidFill>
                <a:schemeClr val="accent1">
                  <a:lumMod val="75000"/>
                </a:schemeClr>
              </a:solidFill>
            </a:endParaRPr>
          </a:p>
        </p:txBody>
      </p:sp>
      <p:sp>
        <p:nvSpPr>
          <p:cNvPr id="54" name="矩形 53"/>
          <p:cNvSpPr/>
          <p:nvPr/>
        </p:nvSpPr>
        <p:spPr>
          <a:xfrm>
            <a:off x="1353627" y="5303447"/>
            <a:ext cx="1141880"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J=3</a:t>
            </a:r>
            <a:endParaRPr lang="zh-CN" altLang="en-US" sz="4000" dirty="0">
              <a:solidFill>
                <a:schemeClr val="accent1">
                  <a:lumMod val="75000"/>
                </a:schemeClr>
              </a:solidFill>
            </a:endParaRPr>
          </a:p>
        </p:txBody>
      </p:sp>
      <p:sp>
        <p:nvSpPr>
          <p:cNvPr id="55" name="矩形 54"/>
          <p:cNvSpPr/>
          <p:nvPr/>
        </p:nvSpPr>
        <p:spPr>
          <a:xfrm>
            <a:off x="2473709" y="529427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56" name="矩形 55"/>
          <p:cNvSpPr/>
          <p:nvPr/>
        </p:nvSpPr>
        <p:spPr>
          <a:xfrm>
            <a:off x="3053197" y="5292099"/>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57" name="矩形 56"/>
          <p:cNvSpPr/>
          <p:nvPr/>
        </p:nvSpPr>
        <p:spPr>
          <a:xfrm>
            <a:off x="3647728" y="530120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58" name="矩形 57"/>
          <p:cNvSpPr/>
          <p:nvPr/>
        </p:nvSpPr>
        <p:spPr>
          <a:xfrm>
            <a:off x="4774988" y="530120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59" name="矩形 58"/>
          <p:cNvSpPr/>
          <p:nvPr/>
        </p:nvSpPr>
        <p:spPr>
          <a:xfrm>
            <a:off x="5350723" y="5301332"/>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6</a:t>
            </a:r>
            <a:endParaRPr lang="zh-CN" altLang="en-US" sz="4000" dirty="0">
              <a:solidFill>
                <a:schemeClr val="accent1">
                  <a:lumMod val="75000"/>
                </a:schemeClr>
              </a:solidFill>
            </a:endParaRPr>
          </a:p>
        </p:txBody>
      </p:sp>
      <p:sp>
        <p:nvSpPr>
          <p:cNvPr id="60" name="矩形 59"/>
          <p:cNvSpPr/>
          <p:nvPr/>
        </p:nvSpPr>
        <p:spPr>
          <a:xfrm>
            <a:off x="7090605" y="5301332"/>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61" name="矩形 60"/>
          <p:cNvSpPr/>
          <p:nvPr/>
        </p:nvSpPr>
        <p:spPr>
          <a:xfrm>
            <a:off x="6502851" y="5301332"/>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62" name="矩形 61"/>
          <p:cNvSpPr/>
          <p:nvPr/>
        </p:nvSpPr>
        <p:spPr>
          <a:xfrm>
            <a:off x="5926787" y="5301208"/>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4</a:t>
            </a:r>
            <a:endParaRPr lang="zh-CN" altLang="en-US" sz="4000" dirty="0">
              <a:solidFill>
                <a:schemeClr val="accent1">
                  <a:lumMod val="75000"/>
                </a:schemeClr>
              </a:solidFill>
            </a:endParaRPr>
          </a:p>
        </p:txBody>
      </p:sp>
      <p:sp>
        <p:nvSpPr>
          <p:cNvPr id="63" name="矩形 62"/>
          <p:cNvSpPr/>
          <p:nvPr/>
        </p:nvSpPr>
        <p:spPr>
          <a:xfrm>
            <a:off x="4223792" y="530344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2</a:t>
            </a:r>
            <a:endParaRPr lang="zh-CN" altLang="en-US" sz="4000" dirty="0">
              <a:solidFill>
                <a:schemeClr val="accent1">
                  <a:lumMod val="75000"/>
                </a:schemeClr>
              </a:solidFill>
            </a:endParaRPr>
          </a:p>
        </p:txBody>
      </p:sp>
      <p:sp>
        <p:nvSpPr>
          <p:cNvPr id="64" name="矩形 63"/>
          <p:cNvSpPr/>
          <p:nvPr/>
        </p:nvSpPr>
        <p:spPr>
          <a:xfrm>
            <a:off x="8232932" y="530344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65" name="矩形 64"/>
          <p:cNvSpPr/>
          <p:nvPr/>
        </p:nvSpPr>
        <p:spPr>
          <a:xfrm>
            <a:off x="7656868" y="5294277"/>
            <a:ext cx="576064" cy="648072"/>
          </a:xfrm>
          <a:prstGeom prst="rect">
            <a:avLst/>
          </a:prstGeom>
          <a:solidFill>
            <a:schemeClr val="bg2">
              <a:lumMod val="50000"/>
              <a:lumOff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000" dirty="0">
                <a:solidFill>
                  <a:schemeClr val="accent1">
                    <a:lumMod val="75000"/>
                  </a:schemeClr>
                </a:solidFill>
              </a:rPr>
              <a:t>3</a:t>
            </a:r>
            <a:endParaRPr lang="zh-CN" altLang="en-US" sz="4000" dirty="0">
              <a:solidFill>
                <a:schemeClr val="accent1">
                  <a:lumMod val="75000"/>
                </a:schemeClr>
              </a:solidFill>
            </a:endParaRPr>
          </a:p>
        </p:txBody>
      </p:sp>
      <p:sp>
        <p:nvSpPr>
          <p:cNvPr id="66" name="内容占位符 2"/>
          <p:cNvSpPr txBox="1">
            <a:spLocks/>
          </p:cNvSpPr>
          <p:nvPr/>
        </p:nvSpPr>
        <p:spPr>
          <a:xfrm>
            <a:off x="1591427" y="6108475"/>
            <a:ext cx="8229600" cy="749527"/>
          </a:xfrm>
          <a:prstGeom prst="rect">
            <a:avLst/>
          </a:prstGeom>
        </p:spPr>
        <p:txBody>
          <a:bodyPr vert="horz" lIns="91440" tIns="45720" rIns="91440" bIns="45720" rtlCol="0">
            <a:normAutofit/>
          </a:bodyPr>
          <a:lstStyle>
            <a:lvl1pPr marL="342900" indent="-342900" algn="l" rtl="0" eaLnBrk="1" latinLnBrk="0" hangingPunct="1">
              <a:spcBef>
                <a:spcPct val="20000"/>
              </a:spcBef>
              <a:buClr>
                <a:schemeClr val="tx2"/>
              </a:buClr>
              <a:buSzPct val="60000"/>
              <a:buFont typeface="Wingdings 2"/>
              <a:buChar char=""/>
              <a:defRPr kumimoji="0" sz="3200" kern="1200">
                <a:solidFill>
                  <a:schemeClr val="tx1"/>
                </a:solidFill>
                <a:latin typeface="+mn-lt"/>
                <a:ea typeface="+mn-ea"/>
                <a:cs typeface="+mn-cs"/>
              </a:defRPr>
            </a:lvl1pPr>
            <a:lvl2pPr marL="742950" indent="-285750" algn="l" rtl="0" eaLnBrk="1" latinLnBrk="0" hangingPunct="1">
              <a:spcBef>
                <a:spcPct val="20000"/>
              </a:spcBef>
              <a:buClr>
                <a:schemeClr val="tx2"/>
              </a:buClr>
              <a:buSzPct val="60000"/>
              <a:buFont typeface="Wingdings 2"/>
              <a:buChar char=""/>
              <a:defRPr kumimoji="0" sz="2800" kern="1200">
                <a:solidFill>
                  <a:schemeClr val="tx1"/>
                </a:solidFill>
                <a:latin typeface="+mn-lt"/>
                <a:ea typeface="+mn-ea"/>
                <a:cs typeface="+mn-cs"/>
              </a:defRPr>
            </a:lvl2pPr>
            <a:lvl3pPr marL="1143000" indent="-228600" algn="l" rtl="0" eaLnBrk="1" latinLnBrk="0" hangingPunct="1">
              <a:spcBef>
                <a:spcPct val="20000"/>
              </a:spcBef>
              <a:buClr>
                <a:schemeClr val="tx2"/>
              </a:buClr>
              <a:buSzPct val="60000"/>
              <a:buFont typeface="Wingdings 2"/>
              <a:buChar char=""/>
              <a:defRPr kumimoji="0" sz="2400" kern="1200">
                <a:solidFill>
                  <a:schemeClr val="tx1"/>
                </a:solidFill>
                <a:latin typeface="+mn-lt"/>
                <a:ea typeface="+mn-ea"/>
                <a:cs typeface="+mn-cs"/>
              </a:defRPr>
            </a:lvl3pPr>
            <a:lvl4pPr marL="1600200" indent="-228600" algn="l" rtl="0" eaLnBrk="1" latinLnBrk="0" hangingPunct="1">
              <a:spcBef>
                <a:spcPct val="20000"/>
              </a:spcBef>
              <a:buClr>
                <a:schemeClr val="tx2"/>
              </a:buClr>
              <a:buSzPct val="60000"/>
              <a:buFont typeface="Wingdings 2"/>
              <a:buChar char=""/>
              <a:defRPr kumimoji="0" sz="2000" kern="1200">
                <a:solidFill>
                  <a:schemeClr val="tx1"/>
                </a:solidFill>
                <a:latin typeface="+mn-lt"/>
                <a:ea typeface="+mn-ea"/>
                <a:cs typeface="+mn-cs"/>
              </a:defRPr>
            </a:lvl4pPr>
            <a:lvl5pPr marL="2057400" indent="-228600" algn="l" rtl="0" eaLnBrk="1" latinLnBrk="0" hangingPunct="1">
              <a:spcBef>
                <a:spcPct val="20000"/>
              </a:spcBef>
              <a:buClr>
                <a:schemeClr val="tx2"/>
              </a:buClr>
              <a:buSzPct val="60000"/>
              <a:buFont typeface="Wingdings 2"/>
              <a:buChar char=""/>
              <a:defRPr kumimoji="0" sz="2000" kern="1200">
                <a:solidFill>
                  <a:schemeClr val="tx1"/>
                </a:solidFill>
                <a:latin typeface="+mn-lt"/>
                <a:ea typeface="+mn-ea"/>
                <a:cs typeface="+mn-cs"/>
              </a:defRPr>
            </a:lvl5pPr>
            <a:lvl6pPr marL="2514600" indent="-228600" algn="l" rtl="0" eaLnBrk="1" latinLnBrk="0" hangingPunct="1">
              <a:spcBef>
                <a:spcPct val="20000"/>
              </a:spcBef>
              <a:buFont typeface="Arial"/>
              <a:buChar char="•"/>
              <a:defRPr kumimoji="0" sz="2000" kern="1200">
                <a:solidFill>
                  <a:schemeClr val="tx1"/>
                </a:solidFill>
                <a:latin typeface="+mn-lt"/>
                <a:ea typeface="+mn-ea"/>
                <a:cs typeface="+mn-cs"/>
              </a:defRPr>
            </a:lvl6pPr>
            <a:lvl7pPr marL="2971800" indent="-228600" algn="l" rtl="0" eaLnBrk="1" latinLnBrk="0" hangingPunct="1">
              <a:spcBef>
                <a:spcPct val="20000"/>
              </a:spcBef>
              <a:buFont typeface="Arial"/>
              <a:buChar char="•"/>
              <a:defRPr kumimoji="0" sz="2000" kern="1200">
                <a:solidFill>
                  <a:schemeClr val="tx1"/>
                </a:solidFill>
                <a:latin typeface="+mn-lt"/>
                <a:ea typeface="+mn-ea"/>
                <a:cs typeface="+mn-cs"/>
              </a:defRPr>
            </a:lvl7pPr>
            <a:lvl8pPr marL="3429000" indent="-228600" algn="l" rtl="0" eaLnBrk="1" latinLnBrk="0" hangingPunct="1">
              <a:spcBef>
                <a:spcPct val="20000"/>
              </a:spcBef>
              <a:buFont typeface="Arial"/>
              <a:buChar char="•"/>
              <a:defRPr kumimoji="0" sz="2000" kern="1200">
                <a:solidFill>
                  <a:schemeClr val="tx1"/>
                </a:solidFill>
                <a:latin typeface="+mn-lt"/>
                <a:ea typeface="+mn-ea"/>
                <a:cs typeface="+mn-cs"/>
              </a:defRPr>
            </a:lvl8pPr>
            <a:lvl9pPr marL="3886200" indent="-228600" algn="l" rtl="0" eaLnBrk="1" latinLnBrk="0" hangingPunct="1">
              <a:spcBef>
                <a:spcPct val="20000"/>
              </a:spcBef>
              <a:buFont typeface="Arial"/>
              <a:buChar char="•"/>
              <a:defRPr kumimoji="0" sz="2000" kern="1200">
                <a:solidFill>
                  <a:schemeClr val="tx1"/>
                </a:solidFill>
                <a:latin typeface="+mn-lt"/>
                <a:ea typeface="+mn-ea"/>
                <a:cs typeface="+mn-cs"/>
              </a:defRPr>
            </a:lvl9pPr>
          </a:lstStyle>
          <a:p>
            <a:r>
              <a:rPr lang="en-US" altLang="zh-CN" sz="4267" dirty="0"/>
              <a:t>……</a:t>
            </a:r>
          </a:p>
          <a:p>
            <a:endParaRPr lang="zh-CN" altLang="en-US" sz="4267" dirty="0"/>
          </a:p>
        </p:txBody>
      </p:sp>
    </p:spTree>
    <p:extLst>
      <p:ext uri="{BB962C8B-B14F-4D97-AF65-F5344CB8AC3E}">
        <p14:creationId xmlns:p14="http://schemas.microsoft.com/office/powerpoint/2010/main" val="227847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grpId="0" nodeType="clickEffect">
                                  <p:stCondLst>
                                    <p:cond delay="0"/>
                                  </p:stCondLst>
                                  <p:childTnLst>
                                    <p:animClr clrSpc="hsl" dir="cw">
                                      <p:cBhvr override="childStyle">
                                        <p:cTn id="6" dur="500" fill="hold"/>
                                        <p:tgtEl>
                                          <p:spTgt spid="55"/>
                                        </p:tgtEl>
                                        <p:attrNameLst>
                                          <p:attrName>style.color</p:attrName>
                                        </p:attrNameLst>
                                      </p:cBhvr>
                                      <p:by>
                                        <p:hsl h="7200000" s="0" l="0"/>
                                      </p:by>
                                    </p:animClr>
                                    <p:animClr clrSpc="hsl" dir="cw">
                                      <p:cBhvr>
                                        <p:cTn id="7" dur="500" fill="hold"/>
                                        <p:tgtEl>
                                          <p:spTgt spid="55"/>
                                        </p:tgtEl>
                                        <p:attrNameLst>
                                          <p:attrName>fillcolor</p:attrName>
                                        </p:attrNameLst>
                                      </p:cBhvr>
                                      <p:by>
                                        <p:hsl h="7200000" s="0" l="0"/>
                                      </p:by>
                                    </p:animClr>
                                    <p:animClr clrSpc="hsl" dir="cw">
                                      <p:cBhvr>
                                        <p:cTn id="8" dur="500" fill="hold"/>
                                        <p:tgtEl>
                                          <p:spTgt spid="55"/>
                                        </p:tgtEl>
                                        <p:attrNameLst>
                                          <p:attrName>stroke.color</p:attrName>
                                        </p:attrNameLst>
                                      </p:cBhvr>
                                      <p:by>
                                        <p:hsl h="7200000" s="0" l="0"/>
                                      </p:by>
                                    </p:animClr>
                                    <p:set>
                                      <p:cBhvr>
                                        <p:cTn id="9" dur="500" fill="hold"/>
                                        <p:tgtEl>
                                          <p:spTgt spid="55"/>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1" presetClass="emph" presetSubtype="0" fill="hold" grpId="0" nodeType="clickEffect">
                                  <p:stCondLst>
                                    <p:cond delay="0"/>
                                  </p:stCondLst>
                                  <p:childTnLst>
                                    <p:animClr clrSpc="hsl" dir="cw">
                                      <p:cBhvr override="childStyle">
                                        <p:cTn id="13" dur="500" fill="hold"/>
                                        <p:tgtEl>
                                          <p:spTgt spid="42"/>
                                        </p:tgtEl>
                                        <p:attrNameLst>
                                          <p:attrName>style.color</p:attrName>
                                        </p:attrNameLst>
                                      </p:cBhvr>
                                      <p:by>
                                        <p:hsl h="7200000" s="0" l="0"/>
                                      </p:by>
                                    </p:animClr>
                                    <p:animClr clrSpc="hsl" dir="cw">
                                      <p:cBhvr>
                                        <p:cTn id="14" dur="500" fill="hold"/>
                                        <p:tgtEl>
                                          <p:spTgt spid="42"/>
                                        </p:tgtEl>
                                        <p:attrNameLst>
                                          <p:attrName>fillcolor</p:attrName>
                                        </p:attrNameLst>
                                      </p:cBhvr>
                                      <p:by>
                                        <p:hsl h="7200000" s="0" l="0"/>
                                      </p:by>
                                    </p:animClr>
                                    <p:animClr clrSpc="hsl" dir="cw">
                                      <p:cBhvr>
                                        <p:cTn id="15" dur="500" fill="hold"/>
                                        <p:tgtEl>
                                          <p:spTgt spid="42"/>
                                        </p:tgtEl>
                                        <p:attrNameLst>
                                          <p:attrName>stroke.color</p:attrName>
                                        </p:attrNameLst>
                                      </p:cBhvr>
                                      <p:by>
                                        <p:hsl h="7200000" s="0" l="0"/>
                                      </p:by>
                                    </p:animClr>
                                    <p:set>
                                      <p:cBhvr>
                                        <p:cTn id="16" dur="500" fill="hold"/>
                                        <p:tgtEl>
                                          <p:spTgt spid="42"/>
                                        </p:tgtEl>
                                        <p:attrNameLst>
                                          <p:attrName>fill.type</p:attrName>
                                        </p:attrNameLst>
                                      </p:cBhvr>
                                      <p:to>
                                        <p:strVal val="solid"/>
                                      </p:to>
                                    </p:set>
                                  </p:childTnLst>
                                </p:cTn>
                              </p:par>
                              <p:par>
                                <p:cTn id="17" presetID="21" presetClass="emph" presetSubtype="0" fill="hold" grpId="0" nodeType="withEffect">
                                  <p:stCondLst>
                                    <p:cond delay="0"/>
                                  </p:stCondLst>
                                  <p:childTnLst>
                                    <p:animClr clrSpc="hsl" dir="cw">
                                      <p:cBhvr override="childStyle">
                                        <p:cTn id="18" dur="500" fill="hold"/>
                                        <p:tgtEl>
                                          <p:spTgt spid="46"/>
                                        </p:tgtEl>
                                        <p:attrNameLst>
                                          <p:attrName>style.color</p:attrName>
                                        </p:attrNameLst>
                                      </p:cBhvr>
                                      <p:by>
                                        <p:hsl h="7200000" s="0" l="0"/>
                                      </p:by>
                                    </p:animClr>
                                    <p:animClr clrSpc="hsl" dir="cw">
                                      <p:cBhvr>
                                        <p:cTn id="19" dur="500" fill="hold"/>
                                        <p:tgtEl>
                                          <p:spTgt spid="46"/>
                                        </p:tgtEl>
                                        <p:attrNameLst>
                                          <p:attrName>fillcolor</p:attrName>
                                        </p:attrNameLst>
                                      </p:cBhvr>
                                      <p:by>
                                        <p:hsl h="7200000" s="0" l="0"/>
                                      </p:by>
                                    </p:animClr>
                                    <p:animClr clrSpc="hsl" dir="cw">
                                      <p:cBhvr>
                                        <p:cTn id="20" dur="500" fill="hold"/>
                                        <p:tgtEl>
                                          <p:spTgt spid="46"/>
                                        </p:tgtEl>
                                        <p:attrNameLst>
                                          <p:attrName>stroke.color</p:attrName>
                                        </p:attrNameLst>
                                      </p:cBhvr>
                                      <p:by>
                                        <p:hsl h="7200000" s="0" l="0"/>
                                      </p:by>
                                    </p:animClr>
                                    <p:set>
                                      <p:cBhvr>
                                        <p:cTn id="21" dur="500" fill="hold"/>
                                        <p:tgtEl>
                                          <p:spTgt spid="46"/>
                                        </p:tgtEl>
                                        <p:attrNameLst>
                                          <p:attrName>fill.type</p:attrName>
                                        </p:attrNameLst>
                                      </p:cBhvr>
                                      <p:to>
                                        <p:strVal val="solid"/>
                                      </p:to>
                                    </p:set>
                                  </p:childTnLst>
                                </p:cTn>
                              </p:par>
                            </p:childTnLst>
                          </p:cTn>
                        </p:par>
                      </p:childTnLst>
                    </p:cTn>
                  </p:par>
                  <p:par>
                    <p:cTn id="22" fill="hold">
                      <p:stCondLst>
                        <p:cond delay="indefinite"/>
                      </p:stCondLst>
                      <p:childTnLst>
                        <p:par>
                          <p:cTn id="23" fill="hold">
                            <p:stCondLst>
                              <p:cond delay="0"/>
                            </p:stCondLst>
                            <p:childTnLst>
                              <p:par>
                                <p:cTn id="24" presetID="21" presetClass="emph" presetSubtype="0" fill="hold" grpId="0" nodeType="clickEffect">
                                  <p:stCondLst>
                                    <p:cond delay="0"/>
                                  </p:stCondLst>
                                  <p:childTnLst>
                                    <p:animClr clrSpc="hsl" dir="cw">
                                      <p:cBhvr override="childStyle">
                                        <p:cTn id="25" dur="500" fill="hold"/>
                                        <p:tgtEl>
                                          <p:spTgt spid="22"/>
                                        </p:tgtEl>
                                        <p:attrNameLst>
                                          <p:attrName>style.color</p:attrName>
                                        </p:attrNameLst>
                                      </p:cBhvr>
                                      <p:by>
                                        <p:hsl h="7200000" s="0" l="0"/>
                                      </p:by>
                                    </p:animClr>
                                    <p:animClr clrSpc="hsl" dir="cw">
                                      <p:cBhvr>
                                        <p:cTn id="26" dur="500" fill="hold"/>
                                        <p:tgtEl>
                                          <p:spTgt spid="22"/>
                                        </p:tgtEl>
                                        <p:attrNameLst>
                                          <p:attrName>fillcolor</p:attrName>
                                        </p:attrNameLst>
                                      </p:cBhvr>
                                      <p:by>
                                        <p:hsl h="7200000" s="0" l="0"/>
                                      </p:by>
                                    </p:animClr>
                                    <p:animClr clrSpc="hsl" dir="cw">
                                      <p:cBhvr>
                                        <p:cTn id="27" dur="500" fill="hold"/>
                                        <p:tgtEl>
                                          <p:spTgt spid="22"/>
                                        </p:tgtEl>
                                        <p:attrNameLst>
                                          <p:attrName>stroke.color</p:attrName>
                                        </p:attrNameLst>
                                      </p:cBhvr>
                                      <p:by>
                                        <p:hsl h="7200000" s="0" l="0"/>
                                      </p:by>
                                    </p:animClr>
                                    <p:set>
                                      <p:cBhvr>
                                        <p:cTn id="28" dur="500" fill="hold"/>
                                        <p:tgtEl>
                                          <p:spTgt spid="22"/>
                                        </p:tgtEl>
                                        <p:attrNameLst>
                                          <p:attrName>fill.type</p:attrName>
                                        </p:attrNameLst>
                                      </p:cBhvr>
                                      <p:to>
                                        <p:strVal val="solid"/>
                                      </p:to>
                                    </p:set>
                                  </p:childTnLst>
                                </p:cTn>
                              </p:par>
                              <p:par>
                                <p:cTn id="29" presetID="21" presetClass="emph" presetSubtype="0" fill="hold" grpId="0" nodeType="withEffect">
                                  <p:stCondLst>
                                    <p:cond delay="0"/>
                                  </p:stCondLst>
                                  <p:childTnLst>
                                    <p:animClr clrSpc="hsl" dir="cw">
                                      <p:cBhvr override="childStyle">
                                        <p:cTn id="30" dur="500" fill="hold"/>
                                        <p:tgtEl>
                                          <p:spTgt spid="26"/>
                                        </p:tgtEl>
                                        <p:attrNameLst>
                                          <p:attrName>style.color</p:attrName>
                                        </p:attrNameLst>
                                      </p:cBhvr>
                                      <p:by>
                                        <p:hsl h="7200000" s="0" l="0"/>
                                      </p:by>
                                    </p:animClr>
                                    <p:animClr clrSpc="hsl" dir="cw">
                                      <p:cBhvr>
                                        <p:cTn id="31" dur="500" fill="hold"/>
                                        <p:tgtEl>
                                          <p:spTgt spid="26"/>
                                        </p:tgtEl>
                                        <p:attrNameLst>
                                          <p:attrName>fillcolor</p:attrName>
                                        </p:attrNameLst>
                                      </p:cBhvr>
                                      <p:by>
                                        <p:hsl h="7200000" s="0" l="0"/>
                                      </p:by>
                                    </p:animClr>
                                    <p:animClr clrSpc="hsl" dir="cw">
                                      <p:cBhvr>
                                        <p:cTn id="32" dur="500" fill="hold"/>
                                        <p:tgtEl>
                                          <p:spTgt spid="26"/>
                                        </p:tgtEl>
                                        <p:attrNameLst>
                                          <p:attrName>stroke.color</p:attrName>
                                        </p:attrNameLst>
                                      </p:cBhvr>
                                      <p:by>
                                        <p:hsl h="7200000" s="0" l="0"/>
                                      </p:by>
                                    </p:animClr>
                                    <p:set>
                                      <p:cBhvr>
                                        <p:cTn id="33" dur="500" fill="hold"/>
                                        <p:tgtEl>
                                          <p:spTgt spid="26"/>
                                        </p:tgtEl>
                                        <p:attrNameLst>
                                          <p:attrName>fill.type</p:attrName>
                                        </p:attrNameLst>
                                      </p:cBhvr>
                                      <p:to>
                                        <p:strVal val="solid"/>
                                      </p:to>
                                    </p:set>
                                  </p:childTnLst>
                                </p:cTn>
                              </p:par>
                              <p:par>
                                <p:cTn id="34" presetID="21" presetClass="emph" presetSubtype="0" fill="hold" grpId="0" nodeType="withEffect">
                                  <p:stCondLst>
                                    <p:cond delay="0"/>
                                  </p:stCondLst>
                                  <p:childTnLst>
                                    <p:animClr clrSpc="hsl" dir="cw">
                                      <p:cBhvr override="childStyle">
                                        <p:cTn id="35" dur="500" fill="hold"/>
                                        <p:tgtEl>
                                          <p:spTgt spid="28"/>
                                        </p:tgtEl>
                                        <p:attrNameLst>
                                          <p:attrName>style.color</p:attrName>
                                        </p:attrNameLst>
                                      </p:cBhvr>
                                      <p:by>
                                        <p:hsl h="7200000" s="0" l="0"/>
                                      </p:by>
                                    </p:animClr>
                                    <p:animClr clrSpc="hsl" dir="cw">
                                      <p:cBhvr>
                                        <p:cTn id="36" dur="500" fill="hold"/>
                                        <p:tgtEl>
                                          <p:spTgt spid="28"/>
                                        </p:tgtEl>
                                        <p:attrNameLst>
                                          <p:attrName>fillcolor</p:attrName>
                                        </p:attrNameLst>
                                      </p:cBhvr>
                                      <p:by>
                                        <p:hsl h="7200000" s="0" l="0"/>
                                      </p:by>
                                    </p:animClr>
                                    <p:animClr clrSpc="hsl" dir="cw">
                                      <p:cBhvr>
                                        <p:cTn id="37" dur="500" fill="hold"/>
                                        <p:tgtEl>
                                          <p:spTgt spid="28"/>
                                        </p:tgtEl>
                                        <p:attrNameLst>
                                          <p:attrName>stroke.color</p:attrName>
                                        </p:attrNameLst>
                                      </p:cBhvr>
                                      <p:by>
                                        <p:hsl h="7200000" s="0" l="0"/>
                                      </p:by>
                                    </p:animClr>
                                    <p:set>
                                      <p:cBhvr>
                                        <p:cTn id="38" dur="500" fill="hold"/>
                                        <p:tgtEl>
                                          <p:spTgt spid="28"/>
                                        </p:tgtEl>
                                        <p:attrNameLst>
                                          <p:attrName>fill.type</p:attrName>
                                        </p:attrNameLst>
                                      </p:cBhvr>
                                      <p:to>
                                        <p:strVal val="solid"/>
                                      </p:to>
                                    </p:set>
                                  </p:childTnLst>
                                </p:cTn>
                              </p:par>
                              <p:par>
                                <p:cTn id="39" presetID="21" presetClass="emph" presetSubtype="0" fill="hold" grpId="0" nodeType="withEffect">
                                  <p:stCondLst>
                                    <p:cond delay="0"/>
                                  </p:stCondLst>
                                  <p:childTnLst>
                                    <p:animClr clrSpc="hsl" dir="cw">
                                      <p:cBhvr override="childStyle">
                                        <p:cTn id="40" dur="500" fill="hold"/>
                                        <p:tgtEl>
                                          <p:spTgt spid="32"/>
                                        </p:tgtEl>
                                        <p:attrNameLst>
                                          <p:attrName>style.color</p:attrName>
                                        </p:attrNameLst>
                                      </p:cBhvr>
                                      <p:by>
                                        <p:hsl h="7200000" s="0" l="0"/>
                                      </p:by>
                                    </p:animClr>
                                    <p:animClr clrSpc="hsl" dir="cw">
                                      <p:cBhvr>
                                        <p:cTn id="41" dur="500" fill="hold"/>
                                        <p:tgtEl>
                                          <p:spTgt spid="32"/>
                                        </p:tgtEl>
                                        <p:attrNameLst>
                                          <p:attrName>fillcolor</p:attrName>
                                        </p:attrNameLst>
                                      </p:cBhvr>
                                      <p:by>
                                        <p:hsl h="7200000" s="0" l="0"/>
                                      </p:by>
                                    </p:animClr>
                                    <p:animClr clrSpc="hsl" dir="cw">
                                      <p:cBhvr>
                                        <p:cTn id="42" dur="500" fill="hold"/>
                                        <p:tgtEl>
                                          <p:spTgt spid="32"/>
                                        </p:tgtEl>
                                        <p:attrNameLst>
                                          <p:attrName>stroke.color</p:attrName>
                                        </p:attrNameLst>
                                      </p:cBhvr>
                                      <p:by>
                                        <p:hsl h="7200000" s="0" l="0"/>
                                      </p:by>
                                    </p:animClr>
                                    <p:set>
                                      <p:cBhvr>
                                        <p:cTn id="43" dur="500" fill="hold"/>
                                        <p:tgtEl>
                                          <p:spTgt spid="32"/>
                                        </p:tgtEl>
                                        <p:attrNameLst>
                                          <p:attrName>fill.type</p:attrName>
                                        </p:attrNameLst>
                                      </p:cBhvr>
                                      <p:to>
                                        <p:strVal val="solid"/>
                                      </p:to>
                                    </p:set>
                                  </p:childTnLst>
                                </p:cTn>
                              </p:par>
                            </p:childTnLst>
                          </p:cTn>
                        </p:par>
                      </p:childTnLst>
                    </p:cTn>
                  </p:par>
                  <p:par>
                    <p:cTn id="44" fill="hold">
                      <p:stCondLst>
                        <p:cond delay="indefinite"/>
                      </p:stCondLst>
                      <p:childTnLst>
                        <p:par>
                          <p:cTn id="45" fill="hold">
                            <p:stCondLst>
                              <p:cond delay="0"/>
                            </p:stCondLst>
                            <p:childTnLst>
                              <p:par>
                                <p:cTn id="46" presetID="21" presetClass="emph" presetSubtype="0" fill="hold" grpId="0" nodeType="clickEffect">
                                  <p:stCondLst>
                                    <p:cond delay="0"/>
                                  </p:stCondLst>
                                  <p:childTnLst>
                                    <p:animClr clrSpc="hsl" dir="cw">
                                      <p:cBhvr override="childStyle">
                                        <p:cTn id="47" dur="500" fill="hold"/>
                                        <p:tgtEl>
                                          <p:spTgt spid="105"/>
                                        </p:tgtEl>
                                        <p:attrNameLst>
                                          <p:attrName>style.color</p:attrName>
                                        </p:attrNameLst>
                                      </p:cBhvr>
                                      <p:by>
                                        <p:hsl h="7200000" s="0" l="0"/>
                                      </p:by>
                                    </p:animClr>
                                    <p:animClr clrSpc="hsl" dir="cw">
                                      <p:cBhvr>
                                        <p:cTn id="48" dur="500" fill="hold"/>
                                        <p:tgtEl>
                                          <p:spTgt spid="105"/>
                                        </p:tgtEl>
                                        <p:attrNameLst>
                                          <p:attrName>fillcolor</p:attrName>
                                        </p:attrNameLst>
                                      </p:cBhvr>
                                      <p:by>
                                        <p:hsl h="7200000" s="0" l="0"/>
                                      </p:by>
                                    </p:animClr>
                                    <p:animClr clrSpc="hsl" dir="cw">
                                      <p:cBhvr>
                                        <p:cTn id="49" dur="500" fill="hold"/>
                                        <p:tgtEl>
                                          <p:spTgt spid="105"/>
                                        </p:tgtEl>
                                        <p:attrNameLst>
                                          <p:attrName>stroke.color</p:attrName>
                                        </p:attrNameLst>
                                      </p:cBhvr>
                                      <p:by>
                                        <p:hsl h="7200000" s="0" l="0"/>
                                      </p:by>
                                    </p:animClr>
                                    <p:set>
                                      <p:cBhvr>
                                        <p:cTn id="50" dur="500" fill="hold"/>
                                        <p:tgtEl>
                                          <p:spTgt spid="105"/>
                                        </p:tgtEl>
                                        <p:attrNameLst>
                                          <p:attrName>fill.type</p:attrName>
                                        </p:attrNameLst>
                                      </p:cBhvr>
                                      <p:to>
                                        <p:strVal val="solid"/>
                                      </p:to>
                                    </p:set>
                                  </p:childTnLst>
                                </p:cTn>
                              </p:par>
                              <p:par>
                                <p:cTn id="51" presetID="21" presetClass="emph" presetSubtype="0" fill="hold" grpId="0" nodeType="withEffect">
                                  <p:stCondLst>
                                    <p:cond delay="0"/>
                                  </p:stCondLst>
                                  <p:childTnLst>
                                    <p:animClr clrSpc="hsl" dir="cw">
                                      <p:cBhvr override="childStyle">
                                        <p:cTn id="52" dur="500" fill="hold"/>
                                        <p:tgtEl>
                                          <p:spTgt spid="104"/>
                                        </p:tgtEl>
                                        <p:attrNameLst>
                                          <p:attrName>style.color</p:attrName>
                                        </p:attrNameLst>
                                      </p:cBhvr>
                                      <p:by>
                                        <p:hsl h="7200000" s="0" l="0"/>
                                      </p:by>
                                    </p:animClr>
                                    <p:animClr clrSpc="hsl" dir="cw">
                                      <p:cBhvr>
                                        <p:cTn id="53" dur="500" fill="hold"/>
                                        <p:tgtEl>
                                          <p:spTgt spid="104"/>
                                        </p:tgtEl>
                                        <p:attrNameLst>
                                          <p:attrName>fillcolor</p:attrName>
                                        </p:attrNameLst>
                                      </p:cBhvr>
                                      <p:by>
                                        <p:hsl h="7200000" s="0" l="0"/>
                                      </p:by>
                                    </p:animClr>
                                    <p:animClr clrSpc="hsl" dir="cw">
                                      <p:cBhvr>
                                        <p:cTn id="54" dur="500" fill="hold"/>
                                        <p:tgtEl>
                                          <p:spTgt spid="104"/>
                                        </p:tgtEl>
                                        <p:attrNameLst>
                                          <p:attrName>stroke.color</p:attrName>
                                        </p:attrNameLst>
                                      </p:cBhvr>
                                      <p:by>
                                        <p:hsl h="7200000" s="0" l="0"/>
                                      </p:by>
                                    </p:animClr>
                                    <p:set>
                                      <p:cBhvr>
                                        <p:cTn id="55" dur="500" fill="hold"/>
                                        <p:tgtEl>
                                          <p:spTgt spid="104"/>
                                        </p:tgtEl>
                                        <p:attrNameLst>
                                          <p:attrName>fill.type</p:attrName>
                                        </p:attrNameLst>
                                      </p:cBhvr>
                                      <p:to>
                                        <p:strVal val="solid"/>
                                      </p:to>
                                    </p:set>
                                  </p:childTnLst>
                                </p:cTn>
                              </p:par>
                              <p:par>
                                <p:cTn id="56" presetID="21" presetClass="emph" presetSubtype="0" fill="hold" grpId="0" nodeType="withEffect">
                                  <p:stCondLst>
                                    <p:cond delay="0"/>
                                  </p:stCondLst>
                                  <p:childTnLst>
                                    <p:animClr clrSpc="hsl" dir="cw">
                                      <p:cBhvr override="childStyle">
                                        <p:cTn id="57" dur="500" fill="hold"/>
                                        <p:tgtEl>
                                          <p:spTgt spid="106"/>
                                        </p:tgtEl>
                                        <p:attrNameLst>
                                          <p:attrName>style.color</p:attrName>
                                        </p:attrNameLst>
                                      </p:cBhvr>
                                      <p:by>
                                        <p:hsl h="7200000" s="0" l="0"/>
                                      </p:by>
                                    </p:animClr>
                                    <p:animClr clrSpc="hsl" dir="cw">
                                      <p:cBhvr>
                                        <p:cTn id="58" dur="500" fill="hold"/>
                                        <p:tgtEl>
                                          <p:spTgt spid="106"/>
                                        </p:tgtEl>
                                        <p:attrNameLst>
                                          <p:attrName>fillcolor</p:attrName>
                                        </p:attrNameLst>
                                      </p:cBhvr>
                                      <p:by>
                                        <p:hsl h="7200000" s="0" l="0"/>
                                      </p:by>
                                    </p:animClr>
                                    <p:animClr clrSpc="hsl" dir="cw">
                                      <p:cBhvr>
                                        <p:cTn id="59" dur="500" fill="hold"/>
                                        <p:tgtEl>
                                          <p:spTgt spid="106"/>
                                        </p:tgtEl>
                                        <p:attrNameLst>
                                          <p:attrName>stroke.color</p:attrName>
                                        </p:attrNameLst>
                                      </p:cBhvr>
                                      <p:by>
                                        <p:hsl h="7200000" s="0" l="0"/>
                                      </p:by>
                                    </p:animClr>
                                    <p:set>
                                      <p:cBhvr>
                                        <p:cTn id="60" dur="500" fill="hold"/>
                                        <p:tgtEl>
                                          <p:spTgt spid="106"/>
                                        </p:tgtEl>
                                        <p:attrNameLst>
                                          <p:attrName>fill.type</p:attrName>
                                        </p:attrNameLst>
                                      </p:cBhvr>
                                      <p:to>
                                        <p:strVal val="solid"/>
                                      </p:to>
                                    </p:set>
                                  </p:childTnLst>
                                </p:cTn>
                              </p:par>
                              <p:par>
                                <p:cTn id="61" presetID="21" presetClass="emph" presetSubtype="0" fill="hold" grpId="0" nodeType="withEffect">
                                  <p:stCondLst>
                                    <p:cond delay="0"/>
                                  </p:stCondLst>
                                  <p:childTnLst>
                                    <p:animClr clrSpc="hsl" dir="cw">
                                      <p:cBhvr override="childStyle">
                                        <p:cTn id="62" dur="500" fill="hold"/>
                                        <p:tgtEl>
                                          <p:spTgt spid="108"/>
                                        </p:tgtEl>
                                        <p:attrNameLst>
                                          <p:attrName>style.color</p:attrName>
                                        </p:attrNameLst>
                                      </p:cBhvr>
                                      <p:by>
                                        <p:hsl h="7200000" s="0" l="0"/>
                                      </p:by>
                                    </p:animClr>
                                    <p:animClr clrSpc="hsl" dir="cw">
                                      <p:cBhvr>
                                        <p:cTn id="63" dur="500" fill="hold"/>
                                        <p:tgtEl>
                                          <p:spTgt spid="108"/>
                                        </p:tgtEl>
                                        <p:attrNameLst>
                                          <p:attrName>fillcolor</p:attrName>
                                        </p:attrNameLst>
                                      </p:cBhvr>
                                      <p:by>
                                        <p:hsl h="7200000" s="0" l="0"/>
                                      </p:by>
                                    </p:animClr>
                                    <p:animClr clrSpc="hsl" dir="cw">
                                      <p:cBhvr>
                                        <p:cTn id="64" dur="500" fill="hold"/>
                                        <p:tgtEl>
                                          <p:spTgt spid="108"/>
                                        </p:tgtEl>
                                        <p:attrNameLst>
                                          <p:attrName>stroke.color</p:attrName>
                                        </p:attrNameLst>
                                      </p:cBhvr>
                                      <p:by>
                                        <p:hsl h="7200000" s="0" l="0"/>
                                      </p:by>
                                    </p:animClr>
                                    <p:set>
                                      <p:cBhvr>
                                        <p:cTn id="65" dur="500" fill="hold"/>
                                        <p:tgtEl>
                                          <p:spTgt spid="108"/>
                                        </p:tgtEl>
                                        <p:attrNameLst>
                                          <p:attrName>fill.type</p:attrName>
                                        </p:attrNameLst>
                                      </p:cBhvr>
                                      <p:to>
                                        <p:strVal val="solid"/>
                                      </p:to>
                                    </p:set>
                                  </p:childTnLst>
                                </p:cTn>
                              </p:par>
                              <p:par>
                                <p:cTn id="66" presetID="21" presetClass="emph" presetSubtype="0" fill="hold" grpId="0" nodeType="withEffect">
                                  <p:stCondLst>
                                    <p:cond delay="0"/>
                                  </p:stCondLst>
                                  <p:childTnLst>
                                    <p:animClr clrSpc="hsl" dir="cw">
                                      <p:cBhvr override="childStyle">
                                        <p:cTn id="67" dur="500" fill="hold"/>
                                        <p:tgtEl>
                                          <p:spTgt spid="111"/>
                                        </p:tgtEl>
                                        <p:attrNameLst>
                                          <p:attrName>style.color</p:attrName>
                                        </p:attrNameLst>
                                      </p:cBhvr>
                                      <p:by>
                                        <p:hsl h="7200000" s="0" l="0"/>
                                      </p:by>
                                    </p:animClr>
                                    <p:animClr clrSpc="hsl" dir="cw">
                                      <p:cBhvr>
                                        <p:cTn id="68" dur="500" fill="hold"/>
                                        <p:tgtEl>
                                          <p:spTgt spid="111"/>
                                        </p:tgtEl>
                                        <p:attrNameLst>
                                          <p:attrName>fillcolor</p:attrName>
                                        </p:attrNameLst>
                                      </p:cBhvr>
                                      <p:by>
                                        <p:hsl h="7200000" s="0" l="0"/>
                                      </p:by>
                                    </p:animClr>
                                    <p:animClr clrSpc="hsl" dir="cw">
                                      <p:cBhvr>
                                        <p:cTn id="69" dur="500" fill="hold"/>
                                        <p:tgtEl>
                                          <p:spTgt spid="111"/>
                                        </p:tgtEl>
                                        <p:attrNameLst>
                                          <p:attrName>stroke.color</p:attrName>
                                        </p:attrNameLst>
                                      </p:cBhvr>
                                      <p:by>
                                        <p:hsl h="7200000" s="0" l="0"/>
                                      </p:by>
                                    </p:animClr>
                                    <p:set>
                                      <p:cBhvr>
                                        <p:cTn id="70" dur="500" fill="hold"/>
                                        <p:tgtEl>
                                          <p:spTgt spid="111"/>
                                        </p:tgtEl>
                                        <p:attrNameLst>
                                          <p:attrName>fill.type</p:attrName>
                                        </p:attrNameLst>
                                      </p:cBhvr>
                                      <p:to>
                                        <p:strVal val="solid"/>
                                      </p:to>
                                    </p:set>
                                  </p:childTnLst>
                                </p:cTn>
                              </p:par>
                              <p:par>
                                <p:cTn id="71" presetID="21" presetClass="emph" presetSubtype="0" fill="hold" grpId="0" nodeType="withEffect">
                                  <p:stCondLst>
                                    <p:cond delay="0"/>
                                  </p:stCondLst>
                                  <p:childTnLst>
                                    <p:animClr clrSpc="hsl" dir="cw">
                                      <p:cBhvr override="childStyle">
                                        <p:cTn id="72" dur="500" fill="hold"/>
                                        <p:tgtEl>
                                          <p:spTgt spid="110"/>
                                        </p:tgtEl>
                                        <p:attrNameLst>
                                          <p:attrName>style.color</p:attrName>
                                        </p:attrNameLst>
                                      </p:cBhvr>
                                      <p:by>
                                        <p:hsl h="7200000" s="0" l="0"/>
                                      </p:by>
                                    </p:animClr>
                                    <p:animClr clrSpc="hsl" dir="cw">
                                      <p:cBhvr>
                                        <p:cTn id="73" dur="500" fill="hold"/>
                                        <p:tgtEl>
                                          <p:spTgt spid="110"/>
                                        </p:tgtEl>
                                        <p:attrNameLst>
                                          <p:attrName>fillcolor</p:attrName>
                                        </p:attrNameLst>
                                      </p:cBhvr>
                                      <p:by>
                                        <p:hsl h="7200000" s="0" l="0"/>
                                      </p:by>
                                    </p:animClr>
                                    <p:animClr clrSpc="hsl" dir="cw">
                                      <p:cBhvr>
                                        <p:cTn id="74" dur="500" fill="hold"/>
                                        <p:tgtEl>
                                          <p:spTgt spid="110"/>
                                        </p:tgtEl>
                                        <p:attrNameLst>
                                          <p:attrName>stroke.color</p:attrName>
                                        </p:attrNameLst>
                                      </p:cBhvr>
                                      <p:by>
                                        <p:hsl h="7200000" s="0" l="0"/>
                                      </p:by>
                                    </p:animClr>
                                    <p:set>
                                      <p:cBhvr>
                                        <p:cTn id="75" dur="500" fill="hold"/>
                                        <p:tgtEl>
                                          <p:spTgt spid="110"/>
                                        </p:tgtEl>
                                        <p:attrNameLst>
                                          <p:attrName>fill.type</p:attrName>
                                        </p:attrNameLst>
                                      </p:cBhvr>
                                      <p:to>
                                        <p:strVal val="solid"/>
                                      </p:to>
                                    </p:set>
                                  </p:childTnLst>
                                </p:cTn>
                              </p:par>
                              <p:par>
                                <p:cTn id="76" presetID="21" presetClass="emph" presetSubtype="0" fill="hold" grpId="0" nodeType="withEffect">
                                  <p:stCondLst>
                                    <p:cond delay="0"/>
                                  </p:stCondLst>
                                  <p:childTnLst>
                                    <p:animClr clrSpc="hsl" dir="cw">
                                      <p:cBhvr override="childStyle">
                                        <p:cTn id="77" dur="500" fill="hold"/>
                                        <p:tgtEl>
                                          <p:spTgt spid="109"/>
                                        </p:tgtEl>
                                        <p:attrNameLst>
                                          <p:attrName>style.color</p:attrName>
                                        </p:attrNameLst>
                                      </p:cBhvr>
                                      <p:by>
                                        <p:hsl h="7200000" s="0" l="0"/>
                                      </p:by>
                                    </p:animClr>
                                    <p:animClr clrSpc="hsl" dir="cw">
                                      <p:cBhvr>
                                        <p:cTn id="78" dur="500" fill="hold"/>
                                        <p:tgtEl>
                                          <p:spTgt spid="109"/>
                                        </p:tgtEl>
                                        <p:attrNameLst>
                                          <p:attrName>fillcolor</p:attrName>
                                        </p:attrNameLst>
                                      </p:cBhvr>
                                      <p:by>
                                        <p:hsl h="7200000" s="0" l="0"/>
                                      </p:by>
                                    </p:animClr>
                                    <p:animClr clrSpc="hsl" dir="cw">
                                      <p:cBhvr>
                                        <p:cTn id="79" dur="500" fill="hold"/>
                                        <p:tgtEl>
                                          <p:spTgt spid="109"/>
                                        </p:tgtEl>
                                        <p:attrNameLst>
                                          <p:attrName>stroke.color</p:attrName>
                                        </p:attrNameLst>
                                      </p:cBhvr>
                                      <p:by>
                                        <p:hsl h="7200000" s="0" l="0"/>
                                      </p:by>
                                    </p:animClr>
                                    <p:set>
                                      <p:cBhvr>
                                        <p:cTn id="80" dur="500" fill="hold"/>
                                        <p:tgtEl>
                                          <p:spTgt spid="109"/>
                                        </p:tgtEl>
                                        <p:attrNameLst>
                                          <p:attrName>fill.type</p:attrName>
                                        </p:attrNameLst>
                                      </p:cBhvr>
                                      <p:to>
                                        <p:strVal val="solid"/>
                                      </p:to>
                                    </p:set>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grpId="0" nodeType="clickEffect">
                                  <p:stCondLst>
                                    <p:cond delay="0"/>
                                  </p:stCondLst>
                                  <p:childTnLst>
                                    <p:set>
                                      <p:cBhvr>
                                        <p:cTn id="84" dur="1" fill="hold">
                                          <p:stCondLst>
                                            <p:cond delay="0"/>
                                          </p:stCondLst>
                                        </p:cTn>
                                        <p:tgtEl>
                                          <p:spTgt spid="66"/>
                                        </p:tgtEl>
                                        <p:attrNameLst>
                                          <p:attrName>style.visibility</p:attrName>
                                        </p:attrNameLst>
                                      </p:cBhvr>
                                      <p:to>
                                        <p:strVal val="visible"/>
                                      </p:to>
                                    </p:set>
                                    <p:anim calcmode="lin" valueType="num">
                                      <p:cBhvr additive="base">
                                        <p:cTn id="85" dur="500" fill="hold"/>
                                        <p:tgtEl>
                                          <p:spTgt spid="66"/>
                                        </p:tgtEl>
                                        <p:attrNameLst>
                                          <p:attrName>ppt_x</p:attrName>
                                        </p:attrNameLst>
                                      </p:cBhvr>
                                      <p:tavLst>
                                        <p:tav tm="0">
                                          <p:val>
                                            <p:strVal val="#ppt_x"/>
                                          </p:val>
                                        </p:tav>
                                        <p:tav tm="100000">
                                          <p:val>
                                            <p:strVal val="#ppt_x"/>
                                          </p:val>
                                        </p:tav>
                                      </p:tavLst>
                                    </p:anim>
                                    <p:anim calcmode="lin" valueType="num">
                                      <p:cBhvr additive="base">
                                        <p:cTn id="86" dur="500" fill="hold"/>
                                        <p:tgtEl>
                                          <p:spTgt spid="6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animBg="1"/>
      <p:bldP spid="105" grpId="0" animBg="1"/>
      <p:bldP spid="106" grpId="0" animBg="1"/>
      <p:bldP spid="108" grpId="0" animBg="1"/>
      <p:bldP spid="109" grpId="0" animBg="1"/>
      <p:bldP spid="110" grpId="0" animBg="1"/>
      <p:bldP spid="111" grpId="0" animBg="1"/>
      <p:bldP spid="22" grpId="0" animBg="1"/>
      <p:bldP spid="26" grpId="0" animBg="1"/>
      <p:bldP spid="28" grpId="0" animBg="1"/>
      <p:bldP spid="32" grpId="0" animBg="1"/>
      <p:bldP spid="42" grpId="0" animBg="1"/>
      <p:bldP spid="46" grpId="0" animBg="1"/>
      <p:bldP spid="55" grpId="0" animBg="1"/>
      <p:bldP spid="66"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en-US" altLang="zh-CN" dirty="0"/>
              <a:t>RMQ</a:t>
            </a:r>
            <a:r>
              <a:rPr lang="zh-CN" altLang="en-US" dirty="0"/>
              <a:t>问题的</a:t>
            </a:r>
            <a:r>
              <a:rPr lang="en-US" altLang="zh-CN" dirty="0"/>
              <a:t>ST</a:t>
            </a:r>
            <a:r>
              <a:rPr lang="zh-CN" altLang="en-US" dirty="0"/>
              <a:t>算法</a:t>
            </a:r>
          </a:p>
        </p:txBody>
      </p:sp>
      <p:sp>
        <p:nvSpPr>
          <p:cNvPr id="3" name="内容占位符 2">
            <a:extLst>
              <a:ext uri="{FF2B5EF4-FFF2-40B4-BE49-F238E27FC236}">
                <a16:creationId xmlns:a16="http://schemas.microsoft.com/office/drawing/2014/main" id="{FD69260C-13AD-4AE9-94E0-3949915F81A6}"/>
              </a:ext>
            </a:extLst>
          </p:cNvPr>
          <p:cNvSpPr>
            <a:spLocks noGrp="1"/>
          </p:cNvSpPr>
          <p:nvPr>
            <p:ph idx="1"/>
          </p:nvPr>
        </p:nvSpPr>
        <p:spPr/>
        <p:txBody>
          <a:bodyPr/>
          <a:lstStyle/>
          <a:p>
            <a:endParaRPr lang="zh-CN" alt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371" y="1935696"/>
            <a:ext cx="10849205" cy="2986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流程图: 可选过程 5"/>
          <p:cNvSpPr/>
          <p:nvPr/>
        </p:nvSpPr>
        <p:spPr>
          <a:xfrm>
            <a:off x="994147" y="5373216"/>
            <a:ext cx="8160907" cy="980635"/>
          </a:xfrm>
          <a:prstGeom prst="flowChartAlternateProcess">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altLang="zh-CN" sz="4800" dirty="0">
                <a:solidFill>
                  <a:schemeClr val="accent1">
                    <a:lumMod val="75000"/>
                  </a:schemeClr>
                </a:solidFill>
              </a:rPr>
              <a:t>O(</a:t>
            </a:r>
            <a:r>
              <a:rPr lang="en-US" altLang="zh-CN" sz="4800" dirty="0" err="1">
                <a:solidFill>
                  <a:schemeClr val="accent1">
                    <a:lumMod val="75000"/>
                  </a:schemeClr>
                </a:solidFill>
              </a:rPr>
              <a:t>NlongN</a:t>
            </a:r>
            <a:r>
              <a:rPr lang="en-US" altLang="zh-CN" sz="4800" dirty="0">
                <a:solidFill>
                  <a:schemeClr val="accent1">
                    <a:lumMod val="75000"/>
                  </a:schemeClr>
                </a:solidFill>
              </a:rPr>
              <a:t>)</a:t>
            </a:r>
            <a:r>
              <a:rPr lang="zh-CN" altLang="en-US" sz="4800" dirty="0">
                <a:solidFill>
                  <a:schemeClr val="accent1">
                    <a:lumMod val="75000"/>
                  </a:schemeClr>
                </a:solidFill>
              </a:rPr>
              <a:t>的预处理</a:t>
            </a:r>
          </a:p>
        </p:txBody>
      </p:sp>
    </p:spTree>
    <p:extLst>
      <p:ext uri="{BB962C8B-B14F-4D97-AF65-F5344CB8AC3E}">
        <p14:creationId xmlns:p14="http://schemas.microsoft.com/office/powerpoint/2010/main" val="99205912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a:spLocks noGrp="1"/>
          </p:cNvSpPr>
          <p:nvPr>
            <p:ph type="title"/>
          </p:nvPr>
        </p:nvSpPr>
        <p:spPr/>
        <p:txBody>
          <a:bodyPr/>
          <a:lstStyle/>
          <a:p>
            <a:r>
              <a:rPr lang="en-US" altLang="zh-CN" dirty="0"/>
              <a:t>RMQ</a:t>
            </a:r>
            <a:r>
              <a:rPr lang="zh-CN" altLang="en-US" dirty="0"/>
              <a:t>问题的</a:t>
            </a:r>
            <a:r>
              <a:rPr lang="en-US" altLang="zh-CN" dirty="0"/>
              <a:t>ST</a:t>
            </a:r>
            <a:r>
              <a:rPr lang="zh-CN" altLang="en-US" dirty="0"/>
              <a:t>算法</a:t>
            </a:r>
          </a:p>
        </p:txBody>
      </p:sp>
      <p:sp>
        <p:nvSpPr>
          <p:cNvPr id="3" name="内容占位符 2"/>
          <p:cNvSpPr>
            <a:spLocks noGrp="1"/>
          </p:cNvSpPr>
          <p:nvPr>
            <p:ph idx="1"/>
          </p:nvPr>
        </p:nvSpPr>
        <p:spPr/>
        <p:txBody>
          <a:bodyPr/>
          <a:lstStyle/>
          <a:p>
            <a:r>
              <a:rPr lang="zh-CN" altLang="en-US" dirty="0"/>
              <a:t>查询：</a:t>
            </a:r>
            <a:endParaRPr lang="en-US" altLang="zh-CN" dirty="0"/>
          </a:p>
          <a:p>
            <a:endParaRPr lang="zh-CN" altLang="en-US" dirty="0"/>
          </a:p>
        </p:txBody>
      </p:sp>
      <p:sp>
        <p:nvSpPr>
          <p:cNvPr id="5" name="流程图: 过程 4"/>
          <p:cNvSpPr/>
          <p:nvPr/>
        </p:nvSpPr>
        <p:spPr>
          <a:xfrm>
            <a:off x="1207927" y="2268287"/>
            <a:ext cx="9505056" cy="432048"/>
          </a:xfrm>
          <a:prstGeom prst="flowChartProcess">
            <a:avLst/>
          </a:prstGeom>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altLang="zh-CN" sz="4267" dirty="0">
                <a:solidFill>
                  <a:schemeClr val="bg1"/>
                </a:solidFill>
              </a:rPr>
              <a:t>I = 1</a:t>
            </a:r>
            <a:r>
              <a:rPr lang="zh-CN" altLang="en-US" sz="4267" dirty="0">
                <a:solidFill>
                  <a:schemeClr val="bg1"/>
                </a:solidFill>
              </a:rPr>
              <a:t>， </a:t>
            </a:r>
            <a:r>
              <a:rPr lang="en-US" altLang="zh-CN" sz="4267" dirty="0">
                <a:solidFill>
                  <a:schemeClr val="bg1"/>
                </a:solidFill>
              </a:rPr>
              <a:t>Length = 12</a:t>
            </a:r>
            <a:endParaRPr lang="zh-CN" altLang="en-US" sz="4267" dirty="0">
              <a:solidFill>
                <a:schemeClr val="bg1"/>
              </a:solidFill>
            </a:endParaRPr>
          </a:p>
        </p:txBody>
      </p:sp>
      <p:sp>
        <p:nvSpPr>
          <p:cNvPr id="6" name="流程图: 过程 5"/>
          <p:cNvSpPr/>
          <p:nvPr/>
        </p:nvSpPr>
        <p:spPr>
          <a:xfrm>
            <a:off x="1199456" y="3717032"/>
            <a:ext cx="5952661" cy="432048"/>
          </a:xfrm>
          <a:prstGeom prst="flowChartProcess">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7" b="1" dirty="0">
                <a:solidFill>
                  <a:schemeClr val="tx2">
                    <a:lumMod val="50000"/>
                  </a:schemeClr>
                </a:solidFill>
                <a:effectLst>
                  <a:outerShdw blurRad="38100" dist="38100" dir="2700000" algn="tl">
                    <a:srgbClr val="000000">
                      <a:alpha val="43137"/>
                    </a:srgbClr>
                  </a:outerShdw>
                </a:effectLst>
              </a:rPr>
              <a:t>I = 1 </a:t>
            </a:r>
            <a:r>
              <a:rPr lang="zh-CN" altLang="en-US" sz="2667" b="1" dirty="0">
                <a:solidFill>
                  <a:schemeClr val="tx2">
                    <a:lumMod val="50000"/>
                  </a:schemeClr>
                </a:solidFill>
                <a:effectLst>
                  <a:outerShdw blurRad="38100" dist="38100" dir="2700000" algn="tl">
                    <a:srgbClr val="000000">
                      <a:alpha val="43137"/>
                    </a:srgbClr>
                  </a:outerShdw>
                </a:effectLst>
              </a:rPr>
              <a:t>，</a:t>
            </a:r>
            <a:r>
              <a:rPr lang="en-US" altLang="zh-CN" sz="2667" b="1" dirty="0">
                <a:solidFill>
                  <a:schemeClr val="tx2">
                    <a:lumMod val="50000"/>
                  </a:schemeClr>
                </a:solidFill>
                <a:effectLst>
                  <a:outerShdw blurRad="38100" dist="38100" dir="2700000" algn="tl">
                    <a:srgbClr val="000000">
                      <a:alpha val="43137"/>
                    </a:srgbClr>
                  </a:outerShdw>
                </a:effectLst>
              </a:rPr>
              <a:t>Length = 8</a:t>
            </a:r>
            <a:endParaRPr lang="zh-CN" altLang="en-US" sz="2667" b="1" dirty="0">
              <a:solidFill>
                <a:schemeClr val="tx2">
                  <a:lumMod val="50000"/>
                </a:schemeClr>
              </a:solidFill>
              <a:effectLst>
                <a:outerShdw blurRad="38100" dist="38100" dir="2700000" algn="tl">
                  <a:srgbClr val="000000">
                    <a:alpha val="43137"/>
                  </a:srgbClr>
                </a:outerShdw>
              </a:effectLst>
            </a:endParaRPr>
          </a:p>
        </p:txBody>
      </p:sp>
      <p:sp>
        <p:nvSpPr>
          <p:cNvPr id="7" name="流程图: 过程 6"/>
          <p:cNvSpPr/>
          <p:nvPr/>
        </p:nvSpPr>
        <p:spPr>
          <a:xfrm>
            <a:off x="4751851" y="3068960"/>
            <a:ext cx="5952661" cy="432048"/>
          </a:xfrm>
          <a:prstGeom prst="flowChartProcess">
            <a:avLst/>
          </a:prstGeom>
          <a:solidFill>
            <a:srgbClr val="FFC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667" b="1" dirty="0">
                <a:solidFill>
                  <a:schemeClr val="tx2">
                    <a:lumMod val="50000"/>
                  </a:schemeClr>
                </a:solidFill>
                <a:effectLst>
                  <a:outerShdw blurRad="38100" dist="38100" dir="2700000" algn="tl">
                    <a:srgbClr val="000000">
                      <a:alpha val="43137"/>
                    </a:srgbClr>
                  </a:outerShdw>
                </a:effectLst>
              </a:rPr>
              <a:t>I=5</a:t>
            </a:r>
            <a:r>
              <a:rPr lang="zh-CN" altLang="en-US" sz="2667" b="1" dirty="0">
                <a:solidFill>
                  <a:schemeClr val="tx2">
                    <a:lumMod val="50000"/>
                  </a:schemeClr>
                </a:solidFill>
                <a:effectLst>
                  <a:outerShdw blurRad="38100" dist="38100" dir="2700000" algn="tl">
                    <a:srgbClr val="000000">
                      <a:alpha val="43137"/>
                    </a:srgbClr>
                  </a:outerShdw>
                </a:effectLst>
              </a:rPr>
              <a:t>， </a:t>
            </a:r>
            <a:r>
              <a:rPr lang="en-US" altLang="zh-CN" sz="2667" b="1" dirty="0">
                <a:solidFill>
                  <a:schemeClr val="tx2">
                    <a:lumMod val="50000"/>
                  </a:schemeClr>
                </a:solidFill>
                <a:effectLst>
                  <a:outerShdw blurRad="38100" dist="38100" dir="2700000" algn="tl">
                    <a:srgbClr val="000000">
                      <a:alpha val="43137"/>
                    </a:srgbClr>
                  </a:outerShdw>
                </a:effectLst>
              </a:rPr>
              <a:t> Length = 8</a:t>
            </a:r>
            <a:endParaRPr lang="zh-CN" altLang="en-US" sz="2667" b="1" dirty="0">
              <a:solidFill>
                <a:schemeClr val="tx2">
                  <a:lumMod val="50000"/>
                </a:schemeClr>
              </a:solidFill>
              <a:effectLst>
                <a:outerShdw blurRad="38100" dist="38100" dir="2700000" algn="tl">
                  <a:srgbClr val="000000">
                    <a:alpha val="43137"/>
                  </a:srgbClr>
                </a:outerShdw>
              </a:effectLst>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4539" y="4797152"/>
            <a:ext cx="10491832" cy="1512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流程图: 可选过程 8">
            <a:extLst>
              <a:ext uri="{FF2B5EF4-FFF2-40B4-BE49-F238E27FC236}">
                <a16:creationId xmlns:a16="http://schemas.microsoft.com/office/drawing/2014/main" id="{558BBFB7-FBBD-420F-9687-625EAB694CA6}"/>
              </a:ext>
            </a:extLst>
          </p:cNvPr>
          <p:cNvSpPr/>
          <p:nvPr/>
        </p:nvSpPr>
        <p:spPr>
          <a:xfrm>
            <a:off x="6398681" y="451914"/>
            <a:ext cx="5520912" cy="944925"/>
          </a:xfrm>
          <a:prstGeom prst="flowChartAlternateProcess">
            <a:avLst/>
          </a:prstGeom>
          <a:ln/>
        </p:spPr>
        <p:style>
          <a:lnRef idx="2">
            <a:schemeClr val="accent2"/>
          </a:lnRef>
          <a:fillRef idx="1">
            <a:schemeClr val="lt1"/>
          </a:fillRef>
          <a:effectRef idx="0">
            <a:schemeClr val="accent2"/>
          </a:effectRef>
          <a:fontRef idx="minor">
            <a:schemeClr val="dk1"/>
          </a:fontRef>
        </p:style>
        <p:txBody>
          <a:bodyPr rtlCol="0" anchor="ctr"/>
          <a:lstStyle/>
          <a:p>
            <a:pPr algn="ctr"/>
            <a:r>
              <a:rPr lang="en-US" altLang="zh-CN" sz="4800" dirty="0">
                <a:solidFill>
                  <a:schemeClr val="accent1">
                    <a:lumMod val="75000"/>
                  </a:schemeClr>
                </a:solidFill>
              </a:rPr>
              <a:t>O(1)</a:t>
            </a:r>
            <a:r>
              <a:rPr lang="zh-CN" altLang="en-US" sz="4800" dirty="0">
                <a:solidFill>
                  <a:schemeClr val="accent1">
                    <a:lumMod val="75000"/>
                  </a:schemeClr>
                </a:solidFill>
              </a:rPr>
              <a:t>的查询</a:t>
            </a:r>
          </a:p>
        </p:txBody>
      </p:sp>
    </p:spTree>
    <p:extLst>
      <p:ext uri="{BB962C8B-B14F-4D97-AF65-F5344CB8AC3E}">
        <p14:creationId xmlns:p14="http://schemas.microsoft.com/office/powerpoint/2010/main" val="194532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anim calcmode="lin" valueType="num">
                                      <p:cBhvr additive="base">
                                        <p:cTn id="17" dur="500" fill="hold"/>
                                        <p:tgtEl>
                                          <p:spTgt spid="2050"/>
                                        </p:tgtEl>
                                        <p:attrNameLst>
                                          <p:attrName>ppt_x</p:attrName>
                                        </p:attrNameLst>
                                      </p:cBhvr>
                                      <p:tavLst>
                                        <p:tav tm="0">
                                          <p:val>
                                            <p:strVal val="#ppt_x"/>
                                          </p:val>
                                        </p:tav>
                                        <p:tav tm="100000">
                                          <p:val>
                                            <p:strVal val="#ppt_x"/>
                                          </p:val>
                                        </p:tav>
                                      </p:tavLst>
                                    </p:anim>
                                    <p:anim calcmode="lin" valueType="num">
                                      <p:cBhvr additive="base">
                                        <p:cTn id="18"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什么是树？</a:t>
            </a:r>
          </a:p>
        </p:txBody>
      </p:sp>
      <p:pic>
        <p:nvPicPr>
          <p:cNvPr id="5" name="内容占位符 4">
            <a:extLst>
              <a:ext uri="{FF2B5EF4-FFF2-40B4-BE49-F238E27FC236}">
                <a16:creationId xmlns:a16="http://schemas.microsoft.com/office/drawing/2014/main" id="{F449FA90-0B09-49A8-AD55-F4009121DADD}"/>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541007" y="1581151"/>
            <a:ext cx="4865744" cy="4349749"/>
          </a:xfrm>
          <a:solidFill>
            <a:schemeClr val="accent1"/>
          </a:solidFill>
        </p:spPr>
      </p:pic>
      <p:pic>
        <p:nvPicPr>
          <p:cNvPr id="4" name="图片 3">
            <a:extLst>
              <a:ext uri="{FF2B5EF4-FFF2-40B4-BE49-F238E27FC236}">
                <a16:creationId xmlns:a16="http://schemas.microsoft.com/office/drawing/2014/main" id="{ED734BCC-81CC-484D-A976-89C10DA5E81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616" t="36247" r="60217" b="29675"/>
          <a:stretch/>
        </p:blipFill>
        <p:spPr>
          <a:xfrm>
            <a:off x="671040" y="1581151"/>
            <a:ext cx="4114949" cy="4114949"/>
          </a:xfrm>
          <a:prstGeom prst="rect">
            <a:avLst/>
          </a:prstGeom>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38F9B364-71E0-4432-9787-F22A919D0800}"/>
              </a:ext>
            </a:extLst>
          </p:cNvPr>
          <p:cNvSpPr>
            <a:spLocks noGrp="1"/>
          </p:cNvSpPr>
          <p:nvPr>
            <p:ph type="title"/>
          </p:nvPr>
        </p:nvSpPr>
        <p:spPr/>
        <p:txBody>
          <a:bodyPr/>
          <a:lstStyle/>
          <a:p>
            <a:endParaRPr lang="zh-CN" altLang="en-US"/>
          </a:p>
        </p:txBody>
      </p:sp>
      <p:sp>
        <p:nvSpPr>
          <p:cNvPr id="7" name="内容占位符 6">
            <a:extLst>
              <a:ext uri="{FF2B5EF4-FFF2-40B4-BE49-F238E27FC236}">
                <a16:creationId xmlns:a16="http://schemas.microsoft.com/office/drawing/2014/main" id="{BA7778DE-6CDF-4546-8E2C-DDBAE54D3626}"/>
              </a:ext>
            </a:extLst>
          </p:cNvPr>
          <p:cNvSpPr>
            <a:spLocks noGrp="1"/>
          </p:cNvSpPr>
          <p:nvPr>
            <p:ph idx="1"/>
          </p:nvPr>
        </p:nvSpPr>
        <p:spPr/>
        <p:txBody>
          <a:bodyPr/>
          <a:lstStyle/>
          <a:p>
            <a:endParaRPr lang="zh-CN" altLang="en-US"/>
          </a:p>
        </p:txBody>
      </p:sp>
      <p:pic>
        <p:nvPicPr>
          <p:cNvPr id="4" name="Picture 2">
            <a:extLst>
              <a:ext uri="{FF2B5EF4-FFF2-40B4-BE49-F238E27FC236}">
                <a16:creationId xmlns:a16="http://schemas.microsoft.com/office/drawing/2014/main" id="{2C6264F3-815F-4A5E-BA6A-9593F4825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1" y="365126"/>
            <a:ext cx="8086732" cy="3878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a:extLst>
              <a:ext uri="{FF2B5EF4-FFF2-40B4-BE49-F238E27FC236}">
                <a16:creationId xmlns:a16="http://schemas.microsoft.com/office/drawing/2014/main" id="{ECAA5041-50E3-4097-A4BC-EFA56F1E3F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199" y="4243778"/>
            <a:ext cx="8086732" cy="216548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911820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89649B-42FC-70C5-740B-0AE1A99E937C}"/>
              </a:ext>
            </a:extLst>
          </p:cNvPr>
          <p:cNvSpPr>
            <a:spLocks noGrp="1"/>
          </p:cNvSpPr>
          <p:nvPr>
            <p:ph type="title"/>
          </p:nvPr>
        </p:nvSpPr>
        <p:spPr/>
        <p:txBody>
          <a:bodyPr/>
          <a:lstStyle/>
          <a:p>
            <a:r>
              <a:rPr lang="zh-CN" altLang="en-US" dirty="0"/>
              <a:t>补充知识：二分</a:t>
            </a:r>
          </a:p>
        </p:txBody>
      </p:sp>
      <p:sp>
        <p:nvSpPr>
          <p:cNvPr id="3" name="内容占位符 2">
            <a:extLst>
              <a:ext uri="{FF2B5EF4-FFF2-40B4-BE49-F238E27FC236}">
                <a16:creationId xmlns:a16="http://schemas.microsoft.com/office/drawing/2014/main" id="{3F0E7E16-0754-6A3C-A872-6CD7DC8E8427}"/>
              </a:ext>
            </a:extLst>
          </p:cNvPr>
          <p:cNvSpPr>
            <a:spLocks noGrp="1"/>
          </p:cNvSpPr>
          <p:nvPr>
            <p:ph idx="1"/>
          </p:nvPr>
        </p:nvSpPr>
        <p:spPr/>
        <p:txBody>
          <a:bodyPr/>
          <a:lstStyle/>
          <a:p>
            <a:r>
              <a:rPr lang="zh-CN" altLang="en-US" dirty="0"/>
              <a:t>单调函数求</a:t>
            </a:r>
            <a:r>
              <a:rPr lang="en-US" altLang="zh-CN" dirty="0"/>
              <a:t>0 </a:t>
            </a:r>
            <a:r>
              <a:rPr lang="zh-CN" altLang="en-US" dirty="0"/>
              <a:t>点</a:t>
            </a:r>
          </a:p>
        </p:txBody>
      </p:sp>
      <p:pic>
        <p:nvPicPr>
          <p:cNvPr id="4" name="图片 3">
            <a:extLst>
              <a:ext uri="{FF2B5EF4-FFF2-40B4-BE49-F238E27FC236}">
                <a16:creationId xmlns:a16="http://schemas.microsoft.com/office/drawing/2014/main" id="{EC822DB4-E64D-CAAE-C49E-3DA4ADE17368}"/>
              </a:ext>
            </a:extLst>
          </p:cNvPr>
          <p:cNvPicPr>
            <a:picLocks noChangeAspect="1"/>
          </p:cNvPicPr>
          <p:nvPr/>
        </p:nvPicPr>
        <p:blipFill>
          <a:blip r:embed="rId2"/>
          <a:stretch>
            <a:fillRect/>
          </a:stretch>
        </p:blipFill>
        <p:spPr>
          <a:xfrm>
            <a:off x="6543982" y="681037"/>
            <a:ext cx="4716527" cy="1996022"/>
          </a:xfrm>
          <a:prstGeom prst="rect">
            <a:avLst/>
          </a:prstGeom>
        </p:spPr>
      </p:pic>
      <p:sp>
        <p:nvSpPr>
          <p:cNvPr id="5" name="内容占位符 2">
            <a:extLst>
              <a:ext uri="{FF2B5EF4-FFF2-40B4-BE49-F238E27FC236}">
                <a16:creationId xmlns:a16="http://schemas.microsoft.com/office/drawing/2014/main" id="{FEC28A23-54F2-8C1E-0B0B-DE11A819BFD1}"/>
              </a:ext>
            </a:extLst>
          </p:cNvPr>
          <p:cNvSpPr txBox="1">
            <a:spLocks/>
          </p:cNvSpPr>
          <p:nvPr/>
        </p:nvSpPr>
        <p:spPr>
          <a:xfrm>
            <a:off x="838200" y="2506661"/>
            <a:ext cx="3698359" cy="43513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思源黑体 Normal" panose="020B0400000000000000" pitchFamily="34" charset="-128"/>
                <a:ea typeface="思源黑体 Normal" panose="020B0400000000000000" pitchFamily="34"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思源黑体 Normal" panose="020B0400000000000000" pitchFamily="34" charset="-128"/>
                <a:ea typeface="思源黑体 Normal" panose="020B0400000000000000" pitchFamily="34"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思源黑体 Normal" panose="020B0400000000000000" pitchFamily="34" charset="-128"/>
                <a:ea typeface="思源黑体 Normal" panose="020B0400000000000000" pitchFamily="34"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思源黑体 Normal" panose="020B0400000000000000" pitchFamily="34" charset="-128"/>
                <a:ea typeface="思源黑体 Normal" panose="020B0400000000000000" pitchFamily="34"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思源黑体 Normal" panose="020B0400000000000000" pitchFamily="34" charset="-128"/>
                <a:ea typeface="思源黑体 Normal" panose="020B0400000000000000"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solidFill>
                  <a:srgbClr val="FF0000"/>
                </a:solidFill>
              </a:rPr>
              <a:t>有序</a:t>
            </a:r>
            <a:r>
              <a:rPr lang="zh-CN" altLang="en-US" dirty="0"/>
              <a:t>集合中找元素</a:t>
            </a:r>
          </a:p>
        </p:txBody>
      </p:sp>
      <p:graphicFrame>
        <p:nvGraphicFramePr>
          <p:cNvPr id="6" name="表格 5">
            <a:extLst>
              <a:ext uri="{FF2B5EF4-FFF2-40B4-BE49-F238E27FC236}">
                <a16:creationId xmlns:a16="http://schemas.microsoft.com/office/drawing/2014/main" id="{761DD26E-738A-80BC-6588-EC761191310E}"/>
              </a:ext>
            </a:extLst>
          </p:cNvPr>
          <p:cNvGraphicFramePr>
            <a:graphicFrameLocks noGrp="1"/>
          </p:cNvGraphicFramePr>
          <p:nvPr>
            <p:extLst>
              <p:ext uri="{D42A27DB-BD31-4B8C-83A1-F6EECF244321}">
                <p14:modId xmlns:p14="http://schemas.microsoft.com/office/powerpoint/2010/main" val="841493794"/>
              </p:ext>
            </p:extLst>
          </p:nvPr>
        </p:nvGraphicFramePr>
        <p:xfrm>
          <a:off x="4987017" y="3569759"/>
          <a:ext cx="6929444" cy="857251"/>
        </p:xfrm>
        <a:graphic>
          <a:graphicData uri="http://schemas.openxmlformats.org/drawingml/2006/table">
            <a:tbl>
              <a:tblPr>
                <a:tableStyleId>{2D5ABB26-0587-4C30-8999-92F81FD0307C}</a:tableStyleId>
              </a:tblPr>
              <a:tblGrid>
                <a:gridCol w="630239">
                  <a:extLst>
                    <a:ext uri="{9D8B030D-6E8A-4147-A177-3AD203B41FA5}">
                      <a16:colId xmlns:a16="http://schemas.microsoft.com/office/drawing/2014/main" val="20000"/>
                    </a:ext>
                  </a:extLst>
                </a:gridCol>
                <a:gridCol w="630237">
                  <a:extLst>
                    <a:ext uri="{9D8B030D-6E8A-4147-A177-3AD203B41FA5}">
                      <a16:colId xmlns:a16="http://schemas.microsoft.com/office/drawing/2014/main" val="20001"/>
                    </a:ext>
                  </a:extLst>
                </a:gridCol>
                <a:gridCol w="628651">
                  <a:extLst>
                    <a:ext uri="{9D8B030D-6E8A-4147-A177-3AD203B41FA5}">
                      <a16:colId xmlns:a16="http://schemas.microsoft.com/office/drawing/2014/main" val="20002"/>
                    </a:ext>
                  </a:extLst>
                </a:gridCol>
                <a:gridCol w="630239">
                  <a:extLst>
                    <a:ext uri="{9D8B030D-6E8A-4147-A177-3AD203B41FA5}">
                      <a16:colId xmlns:a16="http://schemas.microsoft.com/office/drawing/2014/main" val="20003"/>
                    </a:ext>
                  </a:extLst>
                </a:gridCol>
                <a:gridCol w="630237">
                  <a:extLst>
                    <a:ext uri="{9D8B030D-6E8A-4147-A177-3AD203B41FA5}">
                      <a16:colId xmlns:a16="http://schemas.microsoft.com/office/drawing/2014/main" val="20004"/>
                    </a:ext>
                  </a:extLst>
                </a:gridCol>
                <a:gridCol w="630239">
                  <a:extLst>
                    <a:ext uri="{9D8B030D-6E8A-4147-A177-3AD203B41FA5}">
                      <a16:colId xmlns:a16="http://schemas.microsoft.com/office/drawing/2014/main" val="20005"/>
                    </a:ext>
                  </a:extLst>
                </a:gridCol>
                <a:gridCol w="630237">
                  <a:extLst>
                    <a:ext uri="{9D8B030D-6E8A-4147-A177-3AD203B41FA5}">
                      <a16:colId xmlns:a16="http://schemas.microsoft.com/office/drawing/2014/main" val="20006"/>
                    </a:ext>
                  </a:extLst>
                </a:gridCol>
                <a:gridCol w="639763">
                  <a:extLst>
                    <a:ext uri="{9D8B030D-6E8A-4147-A177-3AD203B41FA5}">
                      <a16:colId xmlns:a16="http://schemas.microsoft.com/office/drawing/2014/main" val="20007"/>
                    </a:ext>
                  </a:extLst>
                </a:gridCol>
                <a:gridCol w="620712">
                  <a:extLst>
                    <a:ext uri="{9D8B030D-6E8A-4147-A177-3AD203B41FA5}">
                      <a16:colId xmlns:a16="http://schemas.microsoft.com/office/drawing/2014/main" val="20008"/>
                    </a:ext>
                  </a:extLst>
                </a:gridCol>
                <a:gridCol w="628651">
                  <a:extLst>
                    <a:ext uri="{9D8B030D-6E8A-4147-A177-3AD203B41FA5}">
                      <a16:colId xmlns:a16="http://schemas.microsoft.com/office/drawing/2014/main" val="20009"/>
                    </a:ext>
                  </a:extLst>
                </a:gridCol>
                <a:gridCol w="630239">
                  <a:extLst>
                    <a:ext uri="{9D8B030D-6E8A-4147-A177-3AD203B41FA5}">
                      <a16:colId xmlns:a16="http://schemas.microsoft.com/office/drawing/2014/main" val="20010"/>
                    </a:ext>
                  </a:extLst>
                </a:gridCol>
              </a:tblGrid>
              <a:tr h="857251">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0</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5</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13</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19</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22</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41</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55</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68</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72</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81</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defTabSz="0">
                        <a:spcBef>
                          <a:spcPct val="20000"/>
                        </a:spcBef>
                        <a:defRPr sz="2000">
                          <a:solidFill>
                            <a:schemeClr val="tx1"/>
                          </a:solidFill>
                          <a:latin typeface="Arial" panose="020B0604020202020204" pitchFamily="34" charset="0"/>
                          <a:ea typeface="微软雅黑" panose="020B0503020204020204" pitchFamily="34" charset="-122"/>
                          <a:sym typeface="Arial" panose="020B0604020202020204" pitchFamily="34" charset="0"/>
                        </a:defRPr>
                      </a:lvl1pPr>
                      <a:lvl2pPr defTabSz="0">
                        <a:spcBef>
                          <a:spcPct val="20000"/>
                        </a:spcBef>
                        <a:defRPr>
                          <a:solidFill>
                            <a:schemeClr val="tx1"/>
                          </a:solidFill>
                          <a:latin typeface="Arial" panose="020B0604020202020204" pitchFamily="34" charset="0"/>
                          <a:ea typeface="微软雅黑" panose="020B0503020204020204" pitchFamily="34" charset="-122"/>
                          <a:sym typeface="Arial" panose="020B0604020202020204" pitchFamily="34" charset="0"/>
                        </a:defRPr>
                      </a:lvl2pPr>
                      <a:lvl3pPr defTabSz="0">
                        <a:spcBef>
                          <a:spcPct val="20000"/>
                        </a:spcBef>
                        <a:defRPr sz="1600">
                          <a:solidFill>
                            <a:schemeClr val="tx1"/>
                          </a:solidFill>
                          <a:latin typeface="Arial" panose="020B0604020202020204" pitchFamily="34" charset="0"/>
                          <a:ea typeface="微软雅黑" panose="020B0503020204020204" pitchFamily="34" charset="-122"/>
                          <a:sym typeface="Arial" panose="020B0604020202020204" pitchFamily="34" charset="0"/>
                        </a:defRPr>
                      </a:lvl3pPr>
                      <a:lvl4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4pPr>
                      <a:lvl5pPr defTabSz="0">
                        <a:spcBef>
                          <a:spcPct val="20000"/>
                        </a:spcBef>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5pPr>
                      <a:lvl6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6pPr>
                      <a:lvl7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7pPr>
                      <a:lvl8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8pPr>
                      <a:lvl9pPr defTabSz="0" fontAlgn="base">
                        <a:spcBef>
                          <a:spcPct val="20000"/>
                        </a:spcBef>
                        <a:spcAft>
                          <a:spcPct val="0"/>
                        </a:spcAft>
                        <a:buFont typeface="Arial" panose="020B0604020202020204" pitchFamily="34" charset="0"/>
                        <a:defRPr sz="1400">
                          <a:solidFill>
                            <a:schemeClr val="tx1"/>
                          </a:solidFill>
                          <a:latin typeface="Arial" panose="020B0604020202020204" pitchFamily="34" charset="0"/>
                          <a:ea typeface="微软雅黑" panose="020B0503020204020204" pitchFamily="34" charset="-122"/>
                          <a:sym typeface="Arial" panose="020B0604020202020204" pitchFamily="34" charset="0"/>
                        </a:defRPr>
                      </a:lvl9pPr>
                    </a:lstStyle>
                    <a:p>
                      <a:pPr marL="0" marR="0" lvl="0" indent="0" algn="ctr" defTabSz="0" rtl="0" eaLnBrk="1" fontAlgn="base" latinLnBrk="0" hangingPunct="1">
                        <a:lnSpc>
                          <a:spcPct val="100000"/>
                        </a:lnSpc>
                        <a:spcBef>
                          <a:spcPct val="0"/>
                        </a:spcBef>
                        <a:spcAft>
                          <a:spcPct val="0"/>
                        </a:spcAft>
                        <a:buClrTx/>
                        <a:buSzTx/>
                        <a:buFont typeface="Arial" panose="020B0604020202020204" pitchFamily="34" charset="0"/>
                        <a:buNone/>
                        <a:tabLst/>
                      </a:pPr>
                      <a:r>
                        <a:rPr kumimoji="0" lang="en-US" sz="2800" b="0" u="none" strike="noStrike" cap="none" normalizeH="0" baseline="0" dirty="0">
                          <a:ln>
                            <a:noFill/>
                          </a:ln>
                          <a:solidFill>
                            <a:schemeClr val="tx1"/>
                          </a:solidFill>
                          <a:effectLst/>
                          <a:sym typeface="Verdana" panose="020B0604030504040204" pitchFamily="34" charset="0"/>
                        </a:rPr>
                        <a:t>98</a:t>
                      </a:r>
                      <a:endParaRPr kumimoji="0" lang="zh-CN" altLang="en-US" sz="3200" b="0" i="0" u="none" strike="noStrike" cap="none" normalizeH="0" baseline="0" dirty="0">
                        <a:ln>
                          <a:noFill/>
                        </a:ln>
                        <a:solidFill>
                          <a:schemeClr val="tx1"/>
                        </a:solidFill>
                        <a:effectLst/>
                        <a:latin typeface="Arial" panose="020B0604020202020204" pitchFamily="34" charset="0"/>
                        <a:ea typeface="微软雅黑" panose="020B0503020204020204" pitchFamily="34" charset="-122"/>
                        <a:sym typeface="Arial" panose="020B0604020202020204" pitchFamily="34" charset="0"/>
                      </a:endParaRPr>
                    </a:p>
                  </a:txBody>
                  <a:tcPr marL="45720" marR="4572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15629615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64C4BC-5BF9-DE8D-AFF5-A9B0937F06A9}"/>
              </a:ext>
            </a:extLst>
          </p:cNvPr>
          <p:cNvSpPr>
            <a:spLocks noGrp="1"/>
          </p:cNvSpPr>
          <p:nvPr>
            <p:ph type="title"/>
          </p:nvPr>
        </p:nvSpPr>
        <p:spPr/>
        <p:txBody>
          <a:bodyPr/>
          <a:lstStyle/>
          <a:p>
            <a:r>
              <a:rPr lang="en-US" altLang="zh-CN" dirty="0"/>
              <a:t>K-</a:t>
            </a:r>
            <a:r>
              <a:rPr lang="zh-CN" altLang="en-US" b="0" i="0" dirty="0">
                <a:solidFill>
                  <a:srgbClr val="FFFFFF"/>
                </a:solidFill>
                <a:effectLst/>
                <a:latin typeface="system"/>
              </a:rPr>
              <a:t>硝基甲苯之魇</a:t>
            </a:r>
            <a:endParaRPr lang="zh-CN" altLang="en-US" dirty="0"/>
          </a:p>
        </p:txBody>
      </p:sp>
      <p:sp>
        <p:nvSpPr>
          <p:cNvPr id="3" name="内容占位符 2">
            <a:extLst>
              <a:ext uri="{FF2B5EF4-FFF2-40B4-BE49-F238E27FC236}">
                <a16:creationId xmlns:a16="http://schemas.microsoft.com/office/drawing/2014/main" id="{0913FF35-2F8D-636F-0623-331BDB34040E}"/>
              </a:ext>
            </a:extLst>
          </p:cNvPr>
          <p:cNvSpPr>
            <a:spLocks noGrp="1"/>
          </p:cNvSpPr>
          <p:nvPr>
            <p:ph idx="1"/>
          </p:nvPr>
        </p:nvSpPr>
        <p:spPr/>
        <p:txBody>
          <a:bodyPr/>
          <a:lstStyle/>
          <a:p>
            <a:r>
              <a:rPr lang="zh-CN" altLang="en-US" dirty="0"/>
              <a:t>小苯拿到了一个数组，他想知道有多少个区间 </a:t>
            </a:r>
            <a:r>
              <a:rPr lang="en-US" altLang="zh-CN" dirty="0"/>
              <a:t>[</a:t>
            </a:r>
            <a:r>
              <a:rPr lang="en-US" altLang="zh-CN" dirty="0" err="1"/>
              <a:t>l,r</a:t>
            </a:r>
            <a:r>
              <a:rPr lang="en-US" altLang="zh-CN" dirty="0"/>
              <a:t>](l&lt;r) </a:t>
            </a:r>
            <a:r>
              <a:rPr lang="zh-CN" altLang="en-US" dirty="0"/>
              <a:t>满足，区间内所有元素的最大公约数恰好等于它们的异或和。</a:t>
            </a:r>
          </a:p>
        </p:txBody>
      </p:sp>
    </p:spTree>
    <p:extLst>
      <p:ext uri="{BB962C8B-B14F-4D97-AF65-F5344CB8AC3E}">
        <p14:creationId xmlns:p14="http://schemas.microsoft.com/office/powerpoint/2010/main" val="201238915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3285EB-189E-FA64-70DA-57EF7A6AB34D}"/>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4B7FD205-7BB5-53B8-971C-6D467DF54350}"/>
              </a:ext>
            </a:extLst>
          </p:cNvPr>
          <p:cNvSpPr>
            <a:spLocks noGrp="1"/>
          </p:cNvSpPr>
          <p:nvPr>
            <p:ph idx="1"/>
          </p:nvPr>
        </p:nvSpPr>
        <p:spPr/>
        <p:txBody>
          <a:bodyPr/>
          <a:lstStyle/>
          <a:p>
            <a:r>
              <a:rPr lang="zh-CN" altLang="en-US" dirty="0"/>
              <a:t>暴力：枚举</a:t>
            </a:r>
            <a:r>
              <a:rPr lang="en-US" altLang="zh-CN" dirty="0"/>
              <a:t>l</a:t>
            </a:r>
            <a:r>
              <a:rPr lang="zh-CN" altLang="en-US" dirty="0"/>
              <a:t>和</a:t>
            </a:r>
            <a:r>
              <a:rPr lang="en-US" altLang="zh-CN" dirty="0"/>
              <a:t>r</a:t>
            </a:r>
            <a:r>
              <a:rPr lang="zh-CN" altLang="en-US" dirty="0"/>
              <a:t>，求区间</a:t>
            </a:r>
            <a:r>
              <a:rPr lang="en-US" altLang="zh-CN" dirty="0" err="1"/>
              <a:t>gcd</a:t>
            </a:r>
            <a:r>
              <a:rPr lang="zh-CN" altLang="en-US" dirty="0"/>
              <a:t>和区间异或和</a:t>
            </a:r>
            <a:endParaRPr lang="en-US" altLang="zh-CN" dirty="0"/>
          </a:p>
          <a:p>
            <a:r>
              <a:rPr lang="zh-CN" altLang="en-US" dirty="0"/>
              <a:t>区间</a:t>
            </a:r>
            <a:r>
              <a:rPr lang="en-US" altLang="zh-CN" dirty="0" err="1"/>
              <a:t>gcd</a:t>
            </a:r>
            <a:r>
              <a:rPr lang="zh-CN" altLang="en-US" dirty="0"/>
              <a:t>用线段树</a:t>
            </a:r>
            <a:r>
              <a:rPr lang="en-US" altLang="zh-CN" dirty="0"/>
              <a:t>/ST</a:t>
            </a:r>
            <a:r>
              <a:rPr lang="zh-CN" altLang="en-US" dirty="0"/>
              <a:t>表求，区间异或和用前缀和求（也可以线段树，但是</a:t>
            </a:r>
            <a:r>
              <a:rPr lang="en-US" altLang="zh-CN" dirty="0"/>
              <a:t>ST</a:t>
            </a:r>
            <a:r>
              <a:rPr lang="zh-CN" altLang="en-US" dirty="0"/>
              <a:t>表不能交叠着异或） </a:t>
            </a:r>
            <a:r>
              <a:rPr lang="en-US" altLang="zh-CN" dirty="0"/>
              <a:t>O</a:t>
            </a:r>
            <a:r>
              <a:rPr lang="zh-CN" altLang="en-US" dirty="0"/>
              <a:t>（</a:t>
            </a:r>
            <a:r>
              <a:rPr lang="en-US" altLang="zh-CN" dirty="0"/>
              <a:t>n^2logn</a:t>
            </a:r>
            <a:r>
              <a:rPr lang="zh-CN" altLang="en-US" dirty="0"/>
              <a:t>）</a:t>
            </a:r>
            <a:endParaRPr lang="en-US" altLang="zh-CN" dirty="0"/>
          </a:p>
          <a:p>
            <a:r>
              <a:rPr lang="zh-CN" altLang="en-US" dirty="0"/>
              <a:t>优化：固定</a:t>
            </a:r>
            <a:r>
              <a:rPr lang="en-US" altLang="zh-CN" dirty="0"/>
              <a:t>l</a:t>
            </a:r>
            <a:r>
              <a:rPr lang="zh-CN" altLang="en-US" dirty="0"/>
              <a:t>看</a:t>
            </a:r>
            <a:r>
              <a:rPr lang="en-US" altLang="zh-CN" dirty="0"/>
              <a:t>r</a:t>
            </a:r>
            <a:r>
              <a:rPr lang="zh-CN" altLang="en-US" dirty="0"/>
              <a:t>的枚举有没有优化余地</a:t>
            </a:r>
            <a:endParaRPr lang="en-US" altLang="zh-CN" dirty="0"/>
          </a:p>
          <a:p>
            <a:r>
              <a:rPr lang="en-US" altLang="zh-CN" dirty="0" err="1"/>
              <a:t>Eg</a:t>
            </a:r>
            <a:r>
              <a:rPr lang="zh-CN" altLang="en-US" dirty="0"/>
              <a:t>： </a:t>
            </a:r>
            <a:r>
              <a:rPr lang="en-US" altLang="zh-CN" dirty="0"/>
              <a:t>20 4 8 5 3</a:t>
            </a:r>
          </a:p>
          <a:p>
            <a:r>
              <a:rPr lang="en-US" altLang="zh-CN" dirty="0"/>
              <a:t>R</a:t>
            </a:r>
            <a:r>
              <a:rPr lang="zh-CN" altLang="en-US" dirty="0"/>
              <a:t>变大 </a:t>
            </a:r>
            <a:r>
              <a:rPr lang="en-US" altLang="zh-CN" dirty="0" err="1"/>
              <a:t>gcd</a:t>
            </a:r>
            <a:r>
              <a:rPr lang="zh-CN" altLang="en-US" dirty="0"/>
              <a:t>在变小，而且是一段一段的，而且段数不会太多</a:t>
            </a:r>
            <a:endParaRPr lang="en-US" altLang="zh-CN" dirty="0"/>
          </a:p>
          <a:p>
            <a:r>
              <a:rPr lang="zh-CN" altLang="en-US" dirty="0"/>
              <a:t>能不能找到分段点然后跳着走？这样每一段内</a:t>
            </a:r>
            <a:r>
              <a:rPr lang="en-US" altLang="zh-CN" dirty="0" err="1"/>
              <a:t>gcd</a:t>
            </a:r>
            <a:r>
              <a:rPr lang="zh-CN" altLang="en-US" dirty="0"/>
              <a:t>是一样的，只需要查询这一段有多少个等于</a:t>
            </a:r>
            <a:r>
              <a:rPr lang="en-US" altLang="zh-CN" dirty="0" err="1"/>
              <a:t>gcd</a:t>
            </a:r>
            <a:r>
              <a:rPr lang="en-US" altLang="zh-CN" dirty="0"/>
              <a:t> </a:t>
            </a:r>
            <a:r>
              <a:rPr lang="zh-CN" altLang="en-US" dirty="0"/>
              <a:t>是异或和就可以了</a:t>
            </a:r>
            <a:endParaRPr lang="en-US" altLang="zh-CN" dirty="0"/>
          </a:p>
          <a:p>
            <a:endParaRPr lang="zh-CN" altLang="en-US" dirty="0"/>
          </a:p>
        </p:txBody>
      </p:sp>
    </p:spTree>
    <p:extLst>
      <p:ext uri="{BB962C8B-B14F-4D97-AF65-F5344CB8AC3E}">
        <p14:creationId xmlns:p14="http://schemas.microsoft.com/office/powerpoint/2010/main" val="3014068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4C7B0F-DD10-F602-150B-299B744472F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A195B7CB-AAD6-4573-5D1F-DFEF9749539A}"/>
              </a:ext>
            </a:extLst>
          </p:cNvPr>
          <p:cNvSpPr>
            <a:spLocks noGrp="1"/>
          </p:cNvSpPr>
          <p:nvPr>
            <p:ph idx="1"/>
          </p:nvPr>
        </p:nvSpPr>
        <p:spPr/>
        <p:txBody>
          <a:bodyPr/>
          <a:lstStyle/>
          <a:p>
            <a:r>
              <a:rPr lang="zh-CN" altLang="en-US" dirty="0"/>
              <a:t>怎么分段？</a:t>
            </a:r>
            <a:endParaRPr lang="en-US" altLang="zh-CN" dirty="0"/>
          </a:p>
          <a:p>
            <a:r>
              <a:rPr lang="en-US" altLang="zh-CN" dirty="0" err="1"/>
              <a:t>gcd</a:t>
            </a:r>
            <a:r>
              <a:rPr lang="zh-CN" altLang="en-US" dirty="0"/>
              <a:t>线段树</a:t>
            </a:r>
            <a:r>
              <a:rPr lang="en-US" altLang="zh-CN" dirty="0"/>
              <a:t>/ST</a:t>
            </a:r>
            <a:r>
              <a:rPr lang="zh-CN" altLang="en-US" dirty="0"/>
              <a:t>表上二分找分界点</a:t>
            </a:r>
            <a:endParaRPr lang="en-US" altLang="zh-CN" dirty="0"/>
          </a:p>
          <a:p>
            <a:r>
              <a:rPr lang="zh-CN" altLang="en-US" dirty="0"/>
              <a:t>怎么查询？</a:t>
            </a:r>
            <a:endParaRPr lang="en-US" altLang="zh-CN" dirty="0"/>
          </a:p>
          <a:p>
            <a:r>
              <a:rPr lang="en-US" altLang="zh-CN" dirty="0"/>
              <a:t>Map</a:t>
            </a:r>
            <a:r>
              <a:rPr lang="zh-CN" altLang="en-US" dirty="0"/>
              <a:t>套</a:t>
            </a:r>
            <a:r>
              <a:rPr lang="en-US" altLang="zh-CN" dirty="0"/>
              <a:t>vector</a:t>
            </a:r>
          </a:p>
        </p:txBody>
      </p:sp>
    </p:spTree>
    <p:extLst>
      <p:ext uri="{BB962C8B-B14F-4D97-AF65-F5344CB8AC3E}">
        <p14:creationId xmlns:p14="http://schemas.microsoft.com/office/powerpoint/2010/main" val="3417232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146AF5-7EAF-3738-0715-96115F09E7FF}"/>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F4D962E5-D27C-B33A-B3B1-BF57C41A41BE}"/>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344549EA-586D-C276-B56A-973727329F57}"/>
              </a:ext>
            </a:extLst>
          </p:cNvPr>
          <p:cNvPicPr>
            <a:picLocks noChangeAspect="1"/>
          </p:cNvPicPr>
          <p:nvPr/>
        </p:nvPicPr>
        <p:blipFill>
          <a:blip r:embed="rId2"/>
          <a:stretch>
            <a:fillRect/>
          </a:stretch>
        </p:blipFill>
        <p:spPr>
          <a:xfrm rot="16200000">
            <a:off x="1262735" y="73471"/>
            <a:ext cx="6913337" cy="6766393"/>
          </a:xfrm>
          <a:prstGeom prst="rect">
            <a:avLst/>
          </a:prstGeom>
        </p:spPr>
      </p:pic>
    </p:spTree>
    <p:extLst>
      <p:ext uri="{BB962C8B-B14F-4D97-AF65-F5344CB8AC3E}">
        <p14:creationId xmlns:p14="http://schemas.microsoft.com/office/powerpoint/2010/main" val="387963547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7AD5DD-EECE-247E-911B-6841556D71B3}"/>
              </a:ext>
            </a:extLst>
          </p:cNvPr>
          <p:cNvSpPr>
            <a:spLocks noGrp="1"/>
          </p:cNvSpPr>
          <p:nvPr>
            <p:ph type="title"/>
          </p:nvPr>
        </p:nvSpPr>
        <p:spPr/>
        <p:txBody>
          <a:bodyPr/>
          <a:lstStyle/>
          <a:p>
            <a:r>
              <a:rPr lang="en-US" altLang="zh-CN" dirty="0"/>
              <a:t>L-</a:t>
            </a:r>
            <a:r>
              <a:rPr lang="zh-CN" altLang="en-US" b="0" i="0" dirty="0">
                <a:solidFill>
                  <a:srgbClr val="FFFFFF"/>
                </a:solidFill>
                <a:effectLst/>
                <a:latin typeface="system"/>
              </a:rPr>
              <a:t>一念神魔之耀</a:t>
            </a:r>
            <a:endParaRPr lang="zh-CN" altLang="en-US" dirty="0"/>
          </a:p>
        </p:txBody>
      </p:sp>
      <p:sp>
        <p:nvSpPr>
          <p:cNvPr id="3" name="内容占位符 2">
            <a:extLst>
              <a:ext uri="{FF2B5EF4-FFF2-40B4-BE49-F238E27FC236}">
                <a16:creationId xmlns:a16="http://schemas.microsoft.com/office/drawing/2014/main" id="{C7E14D77-CCE3-BB7F-BF98-249B3BBF8256}"/>
              </a:ext>
            </a:extLst>
          </p:cNvPr>
          <p:cNvSpPr>
            <a:spLocks noGrp="1"/>
          </p:cNvSpPr>
          <p:nvPr>
            <p:ph idx="1"/>
          </p:nvPr>
        </p:nvSpPr>
        <p:spPr/>
        <p:txBody>
          <a:bodyPr>
            <a:normAutofit fontScale="85000" lnSpcReduction="10000"/>
          </a:bodyPr>
          <a:lstStyle/>
          <a:p>
            <a:pPr>
              <a:lnSpc>
                <a:spcPct val="120000"/>
              </a:lnSpc>
            </a:pPr>
            <a:r>
              <a:rPr lang="zh-CN" altLang="en-US" dirty="0"/>
              <a:t>有 </a:t>
            </a:r>
            <a:r>
              <a:rPr lang="en-US" altLang="zh-CN" dirty="0"/>
              <a:t>l</a:t>
            </a:r>
            <a:r>
              <a:rPr lang="zh-CN" altLang="en-US" dirty="0"/>
              <a:t> 盏灯排成一排，每盏灯要么是“开启”状态，要么是“关闭”状态。初始状态由一个长度为 </a:t>
            </a:r>
            <a:r>
              <a:rPr lang="en-US" altLang="zh-CN" dirty="0"/>
              <a:t>l</a:t>
            </a:r>
            <a:r>
              <a:rPr lang="zh-CN" altLang="en-US" dirty="0"/>
              <a:t> 的 </a:t>
            </a:r>
            <a:r>
              <a:rPr lang="en-US" altLang="zh-CN" dirty="0"/>
              <a:t>01 </a:t>
            </a:r>
            <a:r>
              <a:rPr lang="zh-CN" altLang="en-US" dirty="0"/>
              <a:t>字符串 </a:t>
            </a:r>
            <a:r>
              <a:rPr lang="en-US" altLang="zh-CN" dirty="0"/>
              <a:t>s</a:t>
            </a:r>
            <a:r>
              <a:rPr lang="en-US" altLang="zh-CN" dirty="0">
                <a:effectLst/>
              </a:rPr>
              <a:t>1</a:t>
            </a:r>
            <a:r>
              <a:rPr lang="zh-CN" altLang="en-US" dirty="0"/>
              <a:t>​</a:t>
            </a:r>
            <a:r>
              <a:rPr lang="en-US" altLang="zh-CN" dirty="0"/>
              <a:t>s</a:t>
            </a:r>
            <a:r>
              <a:rPr lang="en-US" altLang="zh-CN" dirty="0">
                <a:effectLst/>
              </a:rPr>
              <a:t>2</a:t>
            </a:r>
            <a:r>
              <a:rPr lang="zh-CN" altLang="en-US" dirty="0"/>
              <a:t>​⋯</a:t>
            </a:r>
            <a:r>
              <a:rPr lang="en-US" altLang="zh-CN" dirty="0" err="1"/>
              <a:t>s</a:t>
            </a:r>
            <a:r>
              <a:rPr lang="en-US" altLang="zh-CN" dirty="0" err="1">
                <a:effectLst/>
              </a:rPr>
              <a:t>l</a:t>
            </a:r>
            <a:r>
              <a:rPr lang="zh-CN" altLang="en-US" dirty="0"/>
              <a:t>​ 描述，其中 </a:t>
            </a:r>
            <a:r>
              <a:rPr lang="en-US" altLang="zh-CN" dirty="0" err="1"/>
              <a:t>si</a:t>
            </a:r>
            <a:r>
              <a:rPr lang="en-US" altLang="zh-CN" dirty="0"/>
              <a:t>=‘0</a:t>
            </a:r>
            <a:r>
              <a:rPr lang="zh-CN" altLang="en-US" dirty="0"/>
              <a:t>’表示第 </a:t>
            </a:r>
            <a:r>
              <a:rPr lang="en-US" altLang="zh-CN" dirty="0" err="1"/>
              <a:t>i</a:t>
            </a:r>
            <a:r>
              <a:rPr lang="en-US" altLang="zh-CN" dirty="0"/>
              <a:t> </a:t>
            </a:r>
            <a:r>
              <a:rPr lang="zh-CN" altLang="en-US" dirty="0"/>
              <a:t>盏灯的状态为“关闭”，</a:t>
            </a:r>
            <a:r>
              <a:rPr lang="en-US" altLang="zh-CN" dirty="0" err="1"/>
              <a:t>si</a:t>
            </a:r>
            <a:r>
              <a:rPr lang="en-US" altLang="zh-CN" dirty="0"/>
              <a:t>=‘1</a:t>
            </a:r>
            <a:r>
              <a:rPr lang="zh-CN" altLang="en-US" dirty="0"/>
              <a:t>’表示第 </a:t>
            </a:r>
            <a:r>
              <a:rPr lang="en-US" altLang="zh-CN" dirty="0" err="1"/>
              <a:t>i</a:t>
            </a:r>
            <a:r>
              <a:rPr lang="en-US" altLang="zh-CN" dirty="0"/>
              <a:t> </a:t>
            </a:r>
            <a:r>
              <a:rPr lang="zh-CN" altLang="en-US" dirty="0"/>
              <a:t>盏灯的状态为“开启”。</a:t>
            </a:r>
            <a:endParaRPr lang="en-US" altLang="zh-CN" dirty="0"/>
          </a:p>
          <a:p>
            <a:pPr>
              <a:lnSpc>
                <a:spcPct val="120000"/>
              </a:lnSpc>
            </a:pPr>
            <a:r>
              <a:rPr lang="zh-CN" altLang="en-US" dirty="0"/>
              <a:t>每一轮，小红可以从以下两种操作中任选一个进行：</a:t>
            </a:r>
            <a:br>
              <a:rPr lang="zh-CN" altLang="en-US" dirty="0"/>
            </a:br>
            <a:r>
              <a:rPr lang="en-US" altLang="zh-CN" dirty="0"/>
              <a:t>1</a:t>
            </a:r>
            <a:r>
              <a:rPr lang="en-US" altLang="zh-CN" dirty="0">
                <a:effectLst/>
              </a:rPr>
              <a:t>.</a:t>
            </a:r>
            <a:r>
              <a:rPr lang="zh-CN" altLang="en-US" dirty="0"/>
              <a:t>​选择连续的 </a:t>
            </a:r>
            <a:r>
              <a:rPr lang="en-US" altLang="zh-CN" dirty="0"/>
              <a:t>x </a:t>
            </a:r>
            <a:r>
              <a:rPr lang="zh-CN" altLang="en-US" dirty="0"/>
              <a:t>盏灯，同时切换它们的状态，即由关闭状态变为开启状态、或由开启状态变为关闭状态； </a:t>
            </a:r>
            <a:br>
              <a:rPr lang="zh-CN" altLang="en-US" dirty="0"/>
            </a:br>
            <a:r>
              <a:rPr lang="en-US" altLang="zh-CN" dirty="0">
                <a:effectLst/>
              </a:rPr>
              <a:t>2.</a:t>
            </a:r>
            <a:r>
              <a:rPr lang="zh-CN" altLang="en-US" dirty="0"/>
              <a:t>​选择连续的 </a:t>
            </a:r>
            <a:r>
              <a:rPr lang="en-US" altLang="zh-CN" dirty="0">
                <a:effectLst/>
              </a:rPr>
              <a:t>y</a:t>
            </a:r>
            <a:r>
              <a:rPr lang="zh-CN" altLang="en-US" dirty="0"/>
              <a:t> 盏灯，同时切换它们的状态。 </a:t>
            </a:r>
            <a:endParaRPr lang="en-US" altLang="zh-CN" dirty="0"/>
          </a:p>
          <a:p>
            <a:pPr>
              <a:lnSpc>
                <a:spcPct val="120000"/>
              </a:lnSpc>
            </a:pPr>
            <a:r>
              <a:rPr lang="zh-CN" altLang="en-US" dirty="0"/>
              <a:t>请你帮小红判断，若能进行至多 </a:t>
            </a:r>
            <a:r>
              <a:rPr lang="en-US" altLang="zh-CN" dirty="0"/>
              <a:t>l^2</a:t>
            </a:r>
            <a:r>
              <a:rPr lang="zh-CN" altLang="en-US" dirty="0"/>
              <a:t> 轮操作（但可以不进行操作），能否在某一轮操作结束后，同时打开所有灯。如果可以，请输出任意一个合法的方案。</a:t>
            </a:r>
          </a:p>
        </p:txBody>
      </p:sp>
    </p:spTree>
    <p:extLst>
      <p:ext uri="{BB962C8B-B14F-4D97-AF65-F5344CB8AC3E}">
        <p14:creationId xmlns:p14="http://schemas.microsoft.com/office/powerpoint/2010/main" val="391963536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3E9E37-C8E9-AA48-8185-86A990A9F558}"/>
              </a:ext>
            </a:extLst>
          </p:cNvPr>
          <p:cNvSpPr>
            <a:spLocks noGrp="1"/>
          </p:cNvSpPr>
          <p:nvPr>
            <p:ph type="title"/>
          </p:nvPr>
        </p:nvSpPr>
        <p:spPr/>
        <p:txBody>
          <a:bodyPr/>
          <a:lstStyle/>
          <a:p>
            <a:endParaRPr lang="zh-CN" altLang="en-US"/>
          </a:p>
        </p:txBody>
      </p:sp>
      <p:graphicFrame>
        <p:nvGraphicFramePr>
          <p:cNvPr id="4" name="内容占位符 3">
            <a:extLst>
              <a:ext uri="{FF2B5EF4-FFF2-40B4-BE49-F238E27FC236}">
                <a16:creationId xmlns:a16="http://schemas.microsoft.com/office/drawing/2014/main" id="{C1F6BB6B-24A9-2405-A768-4A4CEF0B4DC3}"/>
              </a:ext>
            </a:extLst>
          </p:cNvPr>
          <p:cNvGraphicFramePr>
            <a:graphicFrameLocks noGrp="1"/>
          </p:cNvGraphicFramePr>
          <p:nvPr>
            <p:ph idx="1"/>
            <p:extLst>
              <p:ext uri="{D42A27DB-BD31-4B8C-83A1-F6EECF244321}">
                <p14:modId xmlns:p14="http://schemas.microsoft.com/office/powerpoint/2010/main" val="2016866486"/>
              </p:ext>
            </p:extLst>
          </p:nvPr>
        </p:nvGraphicFramePr>
        <p:xfrm>
          <a:off x="838200" y="1825625"/>
          <a:ext cx="10515600" cy="741680"/>
        </p:xfrm>
        <a:graphic>
          <a:graphicData uri="http://schemas.openxmlformats.org/drawingml/2006/table">
            <a:tbl>
              <a:tblPr firstRow="1" bandRow="1">
                <a:tableStyleId>{5C22544A-7EE6-4342-B048-85BDC9FD1C3A}</a:tableStyleId>
              </a:tblPr>
              <a:tblGrid>
                <a:gridCol w="525780">
                  <a:extLst>
                    <a:ext uri="{9D8B030D-6E8A-4147-A177-3AD203B41FA5}">
                      <a16:colId xmlns:a16="http://schemas.microsoft.com/office/drawing/2014/main" val="4105200118"/>
                    </a:ext>
                  </a:extLst>
                </a:gridCol>
                <a:gridCol w="525780">
                  <a:extLst>
                    <a:ext uri="{9D8B030D-6E8A-4147-A177-3AD203B41FA5}">
                      <a16:colId xmlns:a16="http://schemas.microsoft.com/office/drawing/2014/main" val="3222278045"/>
                    </a:ext>
                  </a:extLst>
                </a:gridCol>
                <a:gridCol w="525780">
                  <a:extLst>
                    <a:ext uri="{9D8B030D-6E8A-4147-A177-3AD203B41FA5}">
                      <a16:colId xmlns:a16="http://schemas.microsoft.com/office/drawing/2014/main" val="1832454550"/>
                    </a:ext>
                  </a:extLst>
                </a:gridCol>
                <a:gridCol w="525780">
                  <a:extLst>
                    <a:ext uri="{9D8B030D-6E8A-4147-A177-3AD203B41FA5}">
                      <a16:colId xmlns:a16="http://schemas.microsoft.com/office/drawing/2014/main" val="2359540913"/>
                    </a:ext>
                  </a:extLst>
                </a:gridCol>
                <a:gridCol w="525780">
                  <a:extLst>
                    <a:ext uri="{9D8B030D-6E8A-4147-A177-3AD203B41FA5}">
                      <a16:colId xmlns:a16="http://schemas.microsoft.com/office/drawing/2014/main" val="228229393"/>
                    </a:ext>
                  </a:extLst>
                </a:gridCol>
                <a:gridCol w="525780">
                  <a:extLst>
                    <a:ext uri="{9D8B030D-6E8A-4147-A177-3AD203B41FA5}">
                      <a16:colId xmlns:a16="http://schemas.microsoft.com/office/drawing/2014/main" val="1153687536"/>
                    </a:ext>
                  </a:extLst>
                </a:gridCol>
                <a:gridCol w="525780">
                  <a:extLst>
                    <a:ext uri="{9D8B030D-6E8A-4147-A177-3AD203B41FA5}">
                      <a16:colId xmlns:a16="http://schemas.microsoft.com/office/drawing/2014/main" val="320324048"/>
                    </a:ext>
                  </a:extLst>
                </a:gridCol>
                <a:gridCol w="525780">
                  <a:extLst>
                    <a:ext uri="{9D8B030D-6E8A-4147-A177-3AD203B41FA5}">
                      <a16:colId xmlns:a16="http://schemas.microsoft.com/office/drawing/2014/main" val="427797243"/>
                    </a:ext>
                  </a:extLst>
                </a:gridCol>
                <a:gridCol w="525780">
                  <a:extLst>
                    <a:ext uri="{9D8B030D-6E8A-4147-A177-3AD203B41FA5}">
                      <a16:colId xmlns:a16="http://schemas.microsoft.com/office/drawing/2014/main" val="667332464"/>
                    </a:ext>
                  </a:extLst>
                </a:gridCol>
                <a:gridCol w="525780">
                  <a:extLst>
                    <a:ext uri="{9D8B030D-6E8A-4147-A177-3AD203B41FA5}">
                      <a16:colId xmlns:a16="http://schemas.microsoft.com/office/drawing/2014/main" val="1798278969"/>
                    </a:ext>
                  </a:extLst>
                </a:gridCol>
                <a:gridCol w="525780">
                  <a:extLst>
                    <a:ext uri="{9D8B030D-6E8A-4147-A177-3AD203B41FA5}">
                      <a16:colId xmlns:a16="http://schemas.microsoft.com/office/drawing/2014/main" val="3097088097"/>
                    </a:ext>
                  </a:extLst>
                </a:gridCol>
                <a:gridCol w="525780">
                  <a:extLst>
                    <a:ext uri="{9D8B030D-6E8A-4147-A177-3AD203B41FA5}">
                      <a16:colId xmlns:a16="http://schemas.microsoft.com/office/drawing/2014/main" val="2381355283"/>
                    </a:ext>
                  </a:extLst>
                </a:gridCol>
                <a:gridCol w="525780">
                  <a:extLst>
                    <a:ext uri="{9D8B030D-6E8A-4147-A177-3AD203B41FA5}">
                      <a16:colId xmlns:a16="http://schemas.microsoft.com/office/drawing/2014/main" val="2631665758"/>
                    </a:ext>
                  </a:extLst>
                </a:gridCol>
                <a:gridCol w="525780">
                  <a:extLst>
                    <a:ext uri="{9D8B030D-6E8A-4147-A177-3AD203B41FA5}">
                      <a16:colId xmlns:a16="http://schemas.microsoft.com/office/drawing/2014/main" val="2217013424"/>
                    </a:ext>
                  </a:extLst>
                </a:gridCol>
                <a:gridCol w="525780">
                  <a:extLst>
                    <a:ext uri="{9D8B030D-6E8A-4147-A177-3AD203B41FA5}">
                      <a16:colId xmlns:a16="http://schemas.microsoft.com/office/drawing/2014/main" val="489440622"/>
                    </a:ext>
                  </a:extLst>
                </a:gridCol>
                <a:gridCol w="525780">
                  <a:extLst>
                    <a:ext uri="{9D8B030D-6E8A-4147-A177-3AD203B41FA5}">
                      <a16:colId xmlns:a16="http://schemas.microsoft.com/office/drawing/2014/main" val="2894114732"/>
                    </a:ext>
                  </a:extLst>
                </a:gridCol>
                <a:gridCol w="525780">
                  <a:extLst>
                    <a:ext uri="{9D8B030D-6E8A-4147-A177-3AD203B41FA5}">
                      <a16:colId xmlns:a16="http://schemas.microsoft.com/office/drawing/2014/main" val="2219118910"/>
                    </a:ext>
                  </a:extLst>
                </a:gridCol>
                <a:gridCol w="525780">
                  <a:extLst>
                    <a:ext uri="{9D8B030D-6E8A-4147-A177-3AD203B41FA5}">
                      <a16:colId xmlns:a16="http://schemas.microsoft.com/office/drawing/2014/main" val="2740937874"/>
                    </a:ext>
                  </a:extLst>
                </a:gridCol>
                <a:gridCol w="525780">
                  <a:extLst>
                    <a:ext uri="{9D8B030D-6E8A-4147-A177-3AD203B41FA5}">
                      <a16:colId xmlns:a16="http://schemas.microsoft.com/office/drawing/2014/main" val="821077415"/>
                    </a:ext>
                  </a:extLst>
                </a:gridCol>
                <a:gridCol w="525780">
                  <a:extLst>
                    <a:ext uri="{9D8B030D-6E8A-4147-A177-3AD203B41FA5}">
                      <a16:colId xmlns:a16="http://schemas.microsoft.com/office/drawing/2014/main" val="3303175041"/>
                    </a:ext>
                  </a:extLst>
                </a:gridCol>
              </a:tblGrid>
              <a:tr h="370840">
                <a:tc>
                  <a:txBody>
                    <a:bodyPr/>
                    <a:lstStyle/>
                    <a:p>
                      <a:r>
                        <a:rPr lang="en-US" altLang="zh-CN" dirty="0"/>
                        <a:t>1</a:t>
                      </a:r>
                      <a:endParaRPr lang="zh-CN" altLang="en-US" dirty="0"/>
                    </a:p>
                  </a:txBody>
                  <a:tcPr/>
                </a:tc>
                <a:tc>
                  <a:txBody>
                    <a:bodyPr/>
                    <a:lstStyle/>
                    <a:p>
                      <a:r>
                        <a:rPr lang="en-US" altLang="zh-CN" dirty="0"/>
                        <a:t>2</a:t>
                      </a:r>
                      <a:endParaRPr lang="zh-CN" altLang="en-US" dirty="0"/>
                    </a:p>
                  </a:txBody>
                  <a:tcPr/>
                </a:tc>
                <a:tc>
                  <a:txBody>
                    <a:bodyPr/>
                    <a:lstStyle/>
                    <a:p>
                      <a:r>
                        <a:rPr lang="en-US" altLang="zh-CN" dirty="0"/>
                        <a:t>3</a:t>
                      </a:r>
                      <a:endParaRPr lang="zh-CN" altLang="en-US" dirty="0"/>
                    </a:p>
                  </a:txBody>
                  <a:tcPr/>
                </a:tc>
                <a:tc>
                  <a:txBody>
                    <a:bodyPr/>
                    <a:lstStyle/>
                    <a:p>
                      <a:r>
                        <a:rPr lang="en-US" altLang="zh-CN" dirty="0"/>
                        <a:t>4</a:t>
                      </a:r>
                      <a:endParaRPr lang="zh-CN" altLang="en-US" dirty="0"/>
                    </a:p>
                  </a:txBody>
                  <a:tcPr/>
                </a:tc>
                <a:tc>
                  <a:txBody>
                    <a:bodyPr/>
                    <a:lstStyle/>
                    <a:p>
                      <a:r>
                        <a:rPr lang="en-US" altLang="zh-CN" dirty="0"/>
                        <a:t>5</a:t>
                      </a:r>
                      <a:endParaRPr lang="zh-CN" altLang="en-US" dirty="0"/>
                    </a:p>
                  </a:txBody>
                  <a:tcPr/>
                </a:tc>
                <a:tc>
                  <a:txBody>
                    <a:bodyPr/>
                    <a:lstStyle/>
                    <a:p>
                      <a:r>
                        <a:rPr lang="en-US" altLang="zh-CN" dirty="0"/>
                        <a:t>6</a:t>
                      </a:r>
                      <a:endParaRPr lang="zh-CN" altLang="en-US" dirty="0"/>
                    </a:p>
                  </a:txBody>
                  <a:tcPr/>
                </a:tc>
                <a:tc>
                  <a:txBody>
                    <a:bodyPr/>
                    <a:lstStyle/>
                    <a:p>
                      <a:r>
                        <a:rPr lang="en-US" altLang="zh-CN" dirty="0"/>
                        <a:t>7</a:t>
                      </a:r>
                      <a:endParaRPr lang="zh-CN" altLang="en-US" dirty="0"/>
                    </a:p>
                  </a:txBody>
                  <a:tcPr/>
                </a:tc>
                <a:tc>
                  <a:txBody>
                    <a:bodyPr/>
                    <a:lstStyle/>
                    <a:p>
                      <a:r>
                        <a:rPr lang="en-US" altLang="zh-CN" dirty="0"/>
                        <a:t>8</a:t>
                      </a:r>
                      <a:endParaRPr lang="zh-CN" altLang="en-US" dirty="0"/>
                    </a:p>
                  </a:txBody>
                  <a:tcPr/>
                </a:tc>
                <a:tc>
                  <a:txBody>
                    <a:bodyPr/>
                    <a:lstStyle/>
                    <a:p>
                      <a:r>
                        <a:rPr lang="en-US" altLang="zh-CN" dirty="0"/>
                        <a:t>9</a:t>
                      </a:r>
                      <a:endParaRPr lang="zh-CN" altLang="en-US" dirty="0"/>
                    </a:p>
                  </a:txBody>
                  <a:tcPr/>
                </a:tc>
                <a:tc>
                  <a:txBody>
                    <a:bodyPr/>
                    <a:lstStyle/>
                    <a:p>
                      <a:r>
                        <a:rPr lang="en-US" altLang="zh-CN" dirty="0"/>
                        <a:t>10</a:t>
                      </a:r>
                      <a:endParaRPr lang="zh-CN" altLang="en-US" dirty="0"/>
                    </a:p>
                  </a:txBody>
                  <a:tcPr/>
                </a:tc>
                <a:tc>
                  <a:txBody>
                    <a:bodyPr/>
                    <a:lstStyle/>
                    <a:p>
                      <a:r>
                        <a:rPr lang="en-US" altLang="zh-CN" dirty="0"/>
                        <a:t>11</a:t>
                      </a:r>
                      <a:endParaRPr lang="zh-CN" altLang="en-US" dirty="0"/>
                    </a:p>
                  </a:txBody>
                  <a:tcPr/>
                </a:tc>
                <a:tc>
                  <a:txBody>
                    <a:bodyPr/>
                    <a:lstStyle/>
                    <a:p>
                      <a:r>
                        <a:rPr lang="en-US" altLang="zh-CN" dirty="0"/>
                        <a:t>12</a:t>
                      </a:r>
                      <a:endParaRPr lang="zh-CN" altLang="en-US" dirty="0"/>
                    </a:p>
                  </a:txBody>
                  <a:tcPr/>
                </a:tc>
                <a:tc>
                  <a:txBody>
                    <a:bodyPr/>
                    <a:lstStyle/>
                    <a:p>
                      <a:r>
                        <a:rPr lang="en-US" altLang="zh-CN" dirty="0"/>
                        <a:t>13</a:t>
                      </a:r>
                      <a:endParaRPr lang="zh-CN" altLang="en-US" dirty="0"/>
                    </a:p>
                  </a:txBody>
                  <a:tcPr/>
                </a:tc>
                <a:tc>
                  <a:txBody>
                    <a:bodyPr/>
                    <a:lstStyle/>
                    <a:p>
                      <a:r>
                        <a:rPr lang="en-US" altLang="zh-CN" dirty="0"/>
                        <a:t>14</a:t>
                      </a:r>
                      <a:endParaRPr lang="zh-CN" altLang="en-US" dirty="0"/>
                    </a:p>
                  </a:txBody>
                  <a:tcPr/>
                </a:tc>
                <a:tc>
                  <a:txBody>
                    <a:bodyPr/>
                    <a:lstStyle/>
                    <a:p>
                      <a:r>
                        <a:rPr lang="en-US" altLang="zh-CN" dirty="0"/>
                        <a:t>15</a:t>
                      </a:r>
                      <a:endParaRPr lang="zh-CN" altLang="en-US" dirty="0"/>
                    </a:p>
                  </a:txBody>
                  <a:tcPr/>
                </a:tc>
                <a:tc>
                  <a:txBody>
                    <a:bodyPr/>
                    <a:lstStyle/>
                    <a:p>
                      <a:r>
                        <a:rPr lang="en-US" altLang="zh-CN" dirty="0"/>
                        <a:t>16</a:t>
                      </a:r>
                      <a:endParaRPr lang="zh-CN" altLang="en-US" dirty="0"/>
                    </a:p>
                  </a:txBody>
                  <a:tcPr/>
                </a:tc>
                <a:tc>
                  <a:txBody>
                    <a:bodyPr/>
                    <a:lstStyle/>
                    <a:p>
                      <a:r>
                        <a:rPr lang="en-US" altLang="zh-CN" dirty="0"/>
                        <a:t>17</a:t>
                      </a:r>
                      <a:endParaRPr lang="zh-CN" altLang="en-US" dirty="0"/>
                    </a:p>
                  </a:txBody>
                  <a:tcPr/>
                </a:tc>
                <a:tc>
                  <a:txBody>
                    <a:bodyPr/>
                    <a:lstStyle/>
                    <a:p>
                      <a:r>
                        <a:rPr lang="en-US" altLang="zh-CN" dirty="0"/>
                        <a:t>18</a:t>
                      </a:r>
                      <a:endParaRPr lang="zh-CN" altLang="en-US" dirty="0"/>
                    </a:p>
                  </a:txBody>
                  <a:tcPr/>
                </a:tc>
                <a:tc>
                  <a:txBody>
                    <a:bodyPr/>
                    <a:lstStyle/>
                    <a:p>
                      <a:r>
                        <a:rPr lang="en-US" altLang="zh-CN" dirty="0"/>
                        <a:t>19</a:t>
                      </a:r>
                      <a:endParaRPr lang="zh-CN" altLang="en-US" dirty="0"/>
                    </a:p>
                  </a:txBody>
                  <a:tcPr/>
                </a:tc>
                <a:tc>
                  <a:txBody>
                    <a:bodyPr/>
                    <a:lstStyle/>
                    <a:p>
                      <a:r>
                        <a:rPr lang="en-US" altLang="zh-CN" dirty="0"/>
                        <a:t>20</a:t>
                      </a:r>
                      <a:endParaRPr lang="zh-CN" altLang="en-US" dirty="0"/>
                    </a:p>
                  </a:txBody>
                  <a:tcPr/>
                </a:tc>
                <a:extLst>
                  <a:ext uri="{0D108BD9-81ED-4DB2-BD59-A6C34878D82A}">
                    <a16:rowId xmlns:a16="http://schemas.microsoft.com/office/drawing/2014/main" val="2783284332"/>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415586240"/>
                  </a:ext>
                </a:extLst>
              </a:tr>
            </a:tbl>
          </a:graphicData>
        </a:graphic>
      </p:graphicFrame>
    </p:spTree>
    <p:extLst>
      <p:ext uri="{BB962C8B-B14F-4D97-AF65-F5344CB8AC3E}">
        <p14:creationId xmlns:p14="http://schemas.microsoft.com/office/powerpoint/2010/main" val="97428717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补充知识：裴蜀定理</a:t>
            </a:r>
          </a:p>
        </p:txBody>
      </p:sp>
      <p:sp>
        <p:nvSpPr>
          <p:cNvPr id="3" name="内容占位符 2"/>
          <p:cNvSpPr>
            <a:spLocks noGrp="1"/>
          </p:cNvSpPr>
          <p:nvPr>
            <p:ph idx="1"/>
          </p:nvPr>
        </p:nvSpPr>
        <p:spPr/>
        <p:txBody>
          <a:bodyPr/>
          <a:lstStyle/>
          <a:p>
            <a:r>
              <a:rPr lang="zh-CN" altLang="en-US" dirty="0"/>
              <a:t>对任意两个不全为零的整数</a:t>
            </a:r>
            <a:r>
              <a:rPr lang="en-US" altLang="zh-CN" dirty="0"/>
              <a:t>a</a:t>
            </a:r>
            <a:r>
              <a:rPr lang="zh-CN" altLang="en-US" dirty="0"/>
              <a:t>，</a:t>
            </a:r>
            <a:r>
              <a:rPr lang="en-US" altLang="zh-CN" dirty="0"/>
              <a:t>b</a:t>
            </a:r>
            <a:r>
              <a:rPr lang="zh-CN" altLang="en-US" dirty="0"/>
              <a:t>，一定存在两个整数</a:t>
            </a:r>
            <a:r>
              <a:rPr lang="en-US" altLang="zh-CN" dirty="0"/>
              <a:t>x</a:t>
            </a:r>
            <a:r>
              <a:rPr lang="zh-CN" altLang="en-US" dirty="0"/>
              <a:t>，</a:t>
            </a:r>
            <a:r>
              <a:rPr lang="en-US" altLang="zh-CN" dirty="0"/>
              <a:t>y</a:t>
            </a:r>
            <a:r>
              <a:rPr lang="zh-CN" altLang="en-US" dirty="0"/>
              <a:t>，使得：</a:t>
            </a:r>
            <a:endParaRPr lang="en-US" altLang="zh-CN" dirty="0"/>
          </a:p>
          <a:p>
            <a:pPr algn="ctr"/>
            <a:r>
              <a:rPr lang="en-US" altLang="zh-CN" dirty="0" err="1">
                <a:solidFill>
                  <a:srgbClr val="FF0000"/>
                </a:solidFill>
              </a:rPr>
              <a:t>ax+by</a:t>
            </a:r>
            <a:r>
              <a:rPr lang="en-US" altLang="zh-CN" dirty="0">
                <a:solidFill>
                  <a:srgbClr val="FF0000"/>
                </a:solidFill>
              </a:rPr>
              <a:t> = (</a:t>
            </a:r>
            <a:r>
              <a:rPr lang="en-US" altLang="zh-CN" dirty="0" err="1">
                <a:solidFill>
                  <a:srgbClr val="FF0000"/>
                </a:solidFill>
              </a:rPr>
              <a:t>a,b</a:t>
            </a:r>
            <a:r>
              <a:rPr lang="en-US" altLang="zh-CN" dirty="0">
                <a:solidFill>
                  <a:srgbClr val="FF0000"/>
                </a:solidFill>
              </a:rPr>
              <a:t>)</a:t>
            </a:r>
          </a:p>
          <a:p>
            <a:endParaRPr lang="zh-CN" altLang="en-US" dirty="0"/>
          </a:p>
        </p:txBody>
      </p:sp>
    </p:spTree>
    <p:extLst>
      <p:ext uri="{BB962C8B-B14F-4D97-AF65-F5344CB8AC3E}">
        <p14:creationId xmlns:p14="http://schemas.microsoft.com/office/powerpoint/2010/main" val="678036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8EEE80-E01B-242D-6179-5E87C220DA77}"/>
              </a:ext>
            </a:extLst>
          </p:cNvPr>
          <p:cNvSpPr>
            <a:spLocks noGrp="1"/>
          </p:cNvSpPr>
          <p:nvPr>
            <p:ph type="title"/>
          </p:nvPr>
        </p:nvSpPr>
        <p:spPr/>
        <p:txBody>
          <a:bodyPr/>
          <a:lstStyle/>
          <a:p>
            <a:endParaRPr lang="zh-CN" altLang="en-US"/>
          </a:p>
        </p:txBody>
      </p:sp>
      <p:pic>
        <p:nvPicPr>
          <p:cNvPr id="5" name="内容占位符 4">
            <a:extLst>
              <a:ext uri="{FF2B5EF4-FFF2-40B4-BE49-F238E27FC236}">
                <a16:creationId xmlns:a16="http://schemas.microsoft.com/office/drawing/2014/main" id="{1159620F-DA62-23BA-FDBD-72311E1B8360}"/>
              </a:ext>
            </a:extLst>
          </p:cNvPr>
          <p:cNvPicPr>
            <a:picLocks noGrp="1" noChangeAspect="1"/>
          </p:cNvPicPr>
          <p:nvPr>
            <p:ph idx="1"/>
          </p:nvPr>
        </p:nvPicPr>
        <p:blipFill>
          <a:blip r:embed="rId2"/>
          <a:stretch>
            <a:fillRect/>
          </a:stretch>
        </p:blipFill>
        <p:spPr>
          <a:xfrm rot="16200000">
            <a:off x="-223357" y="1194280"/>
            <a:ext cx="6725277" cy="4602163"/>
          </a:xfrm>
        </p:spPr>
      </p:pic>
    </p:spTree>
    <p:extLst>
      <p:ext uri="{BB962C8B-B14F-4D97-AF65-F5344CB8AC3E}">
        <p14:creationId xmlns:p14="http://schemas.microsoft.com/office/powerpoint/2010/main" val="359123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zh-CN" altLang="en-US" dirty="0"/>
              <a:t>树</a:t>
            </a:r>
          </a:p>
        </p:txBody>
      </p:sp>
      <p:sp>
        <p:nvSpPr>
          <p:cNvPr id="13315" name="Rectangle 3"/>
          <p:cNvSpPr>
            <a:spLocks noGrp="1" noChangeArrowheads="1"/>
          </p:cNvSpPr>
          <p:nvPr>
            <p:ph idx="1"/>
          </p:nvPr>
        </p:nvSpPr>
        <p:spPr>
          <a:xfrm>
            <a:off x="279799" y="1408441"/>
            <a:ext cx="5728590" cy="5084434"/>
          </a:xfrm>
        </p:spPr>
        <p:txBody>
          <a:bodyPr>
            <a:noAutofit/>
          </a:bodyPr>
          <a:lstStyle/>
          <a:p>
            <a:pPr>
              <a:lnSpc>
                <a:spcPct val="100000"/>
              </a:lnSpc>
            </a:pPr>
            <a:r>
              <a:rPr lang="zh-CN" altLang="zh-CN" dirty="0"/>
              <a:t>树是一种数据结构，它是由n（n&gt;=1）个有限节点组成一个具有层次关系的集合。把它叫做“树”是因为它看起来像一棵倒挂的树，也就是说它是根朝上，而叶朝下的。它具有以下的特点：</a:t>
            </a:r>
          </a:p>
          <a:p>
            <a:pPr>
              <a:lnSpc>
                <a:spcPct val="100000"/>
              </a:lnSpc>
            </a:pPr>
            <a:r>
              <a:rPr lang="zh-CN" altLang="zh-CN" dirty="0"/>
              <a:t>每个节点有零个或多个子节点</a:t>
            </a:r>
          </a:p>
          <a:p>
            <a:pPr>
              <a:lnSpc>
                <a:spcPct val="100000"/>
              </a:lnSpc>
            </a:pPr>
            <a:r>
              <a:rPr lang="zh-CN" altLang="zh-CN" dirty="0"/>
              <a:t>没有父节点的节点称为根节点</a:t>
            </a:r>
          </a:p>
          <a:p>
            <a:pPr>
              <a:lnSpc>
                <a:spcPct val="100000"/>
              </a:lnSpc>
            </a:pPr>
            <a:r>
              <a:rPr lang="zh-CN" altLang="zh-CN" dirty="0"/>
              <a:t>每一个非根节点有且只有一个父节点；除了</a:t>
            </a:r>
            <a:r>
              <a:rPr lang="zh-CN" altLang="en-US" dirty="0"/>
              <a:t>叶子</a:t>
            </a:r>
            <a:r>
              <a:rPr lang="zh-CN" altLang="zh-CN" dirty="0"/>
              <a:t>节点外，每个子节点可以分为多个不相交的子树</a:t>
            </a:r>
          </a:p>
        </p:txBody>
      </p:sp>
      <p:sp>
        <p:nvSpPr>
          <p:cNvPr id="2" name="椭圆 1"/>
          <p:cNvSpPr/>
          <p:nvPr/>
        </p:nvSpPr>
        <p:spPr>
          <a:xfrm>
            <a:off x="8751509" y="961391"/>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1</a:t>
            </a:r>
          </a:p>
        </p:txBody>
      </p:sp>
      <p:sp>
        <p:nvSpPr>
          <p:cNvPr id="7" name="椭圆 6"/>
          <p:cNvSpPr/>
          <p:nvPr/>
        </p:nvSpPr>
        <p:spPr>
          <a:xfrm>
            <a:off x="9115681" y="3462021"/>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7</a:t>
            </a:r>
            <a:endParaRPr lang="zh-CN" altLang="en-US" sz="1333" dirty="0">
              <a:solidFill>
                <a:srgbClr val="00B0F0"/>
              </a:solidFill>
            </a:endParaRPr>
          </a:p>
        </p:txBody>
      </p:sp>
      <p:sp>
        <p:nvSpPr>
          <p:cNvPr id="8" name="椭圆 7"/>
          <p:cNvSpPr/>
          <p:nvPr/>
        </p:nvSpPr>
        <p:spPr>
          <a:xfrm>
            <a:off x="10422193" y="3458635"/>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8</a:t>
            </a:r>
            <a:endParaRPr lang="zh-CN" altLang="en-US" sz="1333" dirty="0">
              <a:solidFill>
                <a:srgbClr val="00B0F0"/>
              </a:solidFill>
            </a:endParaRPr>
          </a:p>
        </p:txBody>
      </p:sp>
      <p:sp>
        <p:nvSpPr>
          <p:cNvPr id="9" name="椭圆 8"/>
          <p:cNvSpPr/>
          <p:nvPr/>
        </p:nvSpPr>
        <p:spPr>
          <a:xfrm>
            <a:off x="6273501" y="4826423"/>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9</a:t>
            </a:r>
            <a:endParaRPr lang="zh-CN" altLang="en-US" sz="1333" dirty="0">
              <a:solidFill>
                <a:srgbClr val="00B0F0"/>
              </a:solidFill>
            </a:endParaRPr>
          </a:p>
        </p:txBody>
      </p:sp>
      <p:sp>
        <p:nvSpPr>
          <p:cNvPr id="10" name="椭圆 9"/>
          <p:cNvSpPr/>
          <p:nvPr/>
        </p:nvSpPr>
        <p:spPr>
          <a:xfrm>
            <a:off x="8230809" y="3458635"/>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6</a:t>
            </a:r>
            <a:endParaRPr lang="zh-CN" altLang="en-US" sz="1333" dirty="0">
              <a:solidFill>
                <a:srgbClr val="00B0F0"/>
              </a:solidFill>
            </a:endParaRPr>
          </a:p>
        </p:txBody>
      </p:sp>
      <p:sp>
        <p:nvSpPr>
          <p:cNvPr id="11" name="椭圆 10"/>
          <p:cNvSpPr/>
          <p:nvPr/>
        </p:nvSpPr>
        <p:spPr>
          <a:xfrm>
            <a:off x="7811709" y="2167045"/>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2</a:t>
            </a:r>
            <a:endParaRPr lang="zh-CN" altLang="en-US" sz="1333" dirty="0">
              <a:solidFill>
                <a:srgbClr val="00B0F0"/>
              </a:solidFill>
            </a:endParaRPr>
          </a:p>
        </p:txBody>
      </p:sp>
      <p:sp>
        <p:nvSpPr>
          <p:cNvPr id="12" name="椭圆 11"/>
          <p:cNvSpPr/>
          <p:nvPr/>
        </p:nvSpPr>
        <p:spPr>
          <a:xfrm>
            <a:off x="7862985" y="4822189"/>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11</a:t>
            </a:r>
            <a:endParaRPr lang="zh-CN" altLang="en-US" sz="1333" dirty="0">
              <a:solidFill>
                <a:srgbClr val="00B0F0"/>
              </a:solidFill>
            </a:endParaRPr>
          </a:p>
        </p:txBody>
      </p:sp>
      <p:sp>
        <p:nvSpPr>
          <p:cNvPr id="13" name="椭圆 12"/>
          <p:cNvSpPr/>
          <p:nvPr/>
        </p:nvSpPr>
        <p:spPr>
          <a:xfrm>
            <a:off x="7087491" y="4826423"/>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10</a:t>
            </a:r>
            <a:endParaRPr lang="zh-CN" altLang="en-US" sz="1333" dirty="0">
              <a:solidFill>
                <a:srgbClr val="00B0F0"/>
              </a:solidFill>
            </a:endParaRPr>
          </a:p>
        </p:txBody>
      </p:sp>
      <p:sp>
        <p:nvSpPr>
          <p:cNvPr id="14" name="椭圆 13"/>
          <p:cNvSpPr/>
          <p:nvPr/>
        </p:nvSpPr>
        <p:spPr>
          <a:xfrm>
            <a:off x="9061389" y="2167045"/>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3</a:t>
            </a:r>
            <a:endParaRPr lang="zh-CN" altLang="en-US" sz="1333" dirty="0">
              <a:solidFill>
                <a:srgbClr val="00B0F0"/>
              </a:solidFill>
            </a:endParaRPr>
          </a:p>
        </p:txBody>
      </p:sp>
      <p:sp>
        <p:nvSpPr>
          <p:cNvPr id="15" name="椭圆 14"/>
          <p:cNvSpPr/>
          <p:nvPr/>
        </p:nvSpPr>
        <p:spPr>
          <a:xfrm>
            <a:off x="10422193" y="4964429"/>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12</a:t>
            </a:r>
            <a:endParaRPr lang="zh-CN" altLang="en-US" sz="1333" dirty="0">
              <a:solidFill>
                <a:srgbClr val="00B0F0"/>
              </a:solidFill>
            </a:endParaRPr>
          </a:p>
        </p:txBody>
      </p:sp>
      <p:cxnSp>
        <p:nvCxnSpPr>
          <p:cNvPr id="4" name="直接连接符 3"/>
          <p:cNvCxnSpPr>
            <a:stCxn id="2" idx="4"/>
            <a:endCxn id="2" idx="4"/>
          </p:cNvCxnSpPr>
          <p:nvPr/>
        </p:nvCxnSpPr>
        <p:spPr>
          <a:xfrm>
            <a:off x="9061389" y="1581151"/>
            <a:ext cx="0" cy="0"/>
          </a:xfrm>
          <a:prstGeom prst="line">
            <a:avLst/>
          </a:prstGeom>
          <a:ln/>
        </p:spPr>
        <p:style>
          <a:lnRef idx="2">
            <a:schemeClr val="accent5"/>
          </a:lnRef>
          <a:fillRef idx="1">
            <a:schemeClr val="lt1"/>
          </a:fillRef>
          <a:effectRef idx="0">
            <a:schemeClr val="accent5"/>
          </a:effectRef>
          <a:fontRef idx="minor">
            <a:schemeClr val="dk1"/>
          </a:fontRef>
        </p:style>
      </p:cxnSp>
      <p:sp>
        <p:nvSpPr>
          <p:cNvPr id="19" name="椭圆 18"/>
          <p:cNvSpPr/>
          <p:nvPr/>
        </p:nvSpPr>
        <p:spPr>
          <a:xfrm>
            <a:off x="7281325" y="3458635"/>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5</a:t>
            </a:r>
            <a:endParaRPr lang="zh-CN" altLang="en-US" sz="1333" dirty="0">
              <a:solidFill>
                <a:srgbClr val="00B0F0"/>
              </a:solidFill>
            </a:endParaRPr>
          </a:p>
        </p:txBody>
      </p:sp>
      <p:sp>
        <p:nvSpPr>
          <p:cNvPr id="20" name="椭圆 19"/>
          <p:cNvSpPr/>
          <p:nvPr/>
        </p:nvSpPr>
        <p:spPr>
          <a:xfrm>
            <a:off x="10256141" y="2167045"/>
            <a:ext cx="619760" cy="619760"/>
          </a:xfrm>
          <a:prstGeom prst="ellipse">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333" dirty="0">
                <a:solidFill>
                  <a:srgbClr val="00B0F0"/>
                </a:solidFill>
              </a:rPr>
              <a:t>4</a:t>
            </a:r>
            <a:endParaRPr lang="zh-CN" altLang="en-US" sz="1333" dirty="0">
              <a:solidFill>
                <a:srgbClr val="00B0F0"/>
              </a:solidFill>
            </a:endParaRPr>
          </a:p>
        </p:txBody>
      </p:sp>
      <p:cxnSp>
        <p:nvCxnSpPr>
          <p:cNvPr id="18" name="直接连接符 17"/>
          <p:cNvCxnSpPr>
            <a:stCxn id="2" idx="4"/>
            <a:endCxn id="11" idx="0"/>
          </p:cNvCxnSpPr>
          <p:nvPr/>
        </p:nvCxnSpPr>
        <p:spPr>
          <a:xfrm flipH="1">
            <a:off x="8121589" y="1581151"/>
            <a:ext cx="939800" cy="585895"/>
          </a:xfrm>
          <a:prstGeom prst="line">
            <a:avLst/>
          </a:prstGeom>
          <a:ln/>
        </p:spPr>
        <p:style>
          <a:lnRef idx="2">
            <a:schemeClr val="accent5"/>
          </a:lnRef>
          <a:fillRef idx="1">
            <a:schemeClr val="lt1"/>
          </a:fillRef>
          <a:effectRef idx="0">
            <a:schemeClr val="accent5"/>
          </a:effectRef>
          <a:fontRef idx="minor">
            <a:schemeClr val="dk1"/>
          </a:fontRef>
        </p:style>
      </p:cxnSp>
      <p:cxnSp>
        <p:nvCxnSpPr>
          <p:cNvPr id="25" name="直接连接符 24"/>
          <p:cNvCxnSpPr>
            <a:stCxn id="2" idx="4"/>
            <a:endCxn id="14" idx="0"/>
          </p:cNvCxnSpPr>
          <p:nvPr/>
        </p:nvCxnSpPr>
        <p:spPr>
          <a:xfrm>
            <a:off x="9061389" y="1581151"/>
            <a:ext cx="309880" cy="585895"/>
          </a:xfrm>
          <a:prstGeom prst="line">
            <a:avLst/>
          </a:prstGeom>
          <a:ln/>
        </p:spPr>
        <p:style>
          <a:lnRef idx="2">
            <a:schemeClr val="accent5"/>
          </a:lnRef>
          <a:fillRef idx="1">
            <a:schemeClr val="lt1"/>
          </a:fillRef>
          <a:effectRef idx="0">
            <a:schemeClr val="accent5"/>
          </a:effectRef>
          <a:fontRef idx="minor">
            <a:schemeClr val="dk1"/>
          </a:fontRef>
        </p:style>
      </p:cxnSp>
      <p:cxnSp>
        <p:nvCxnSpPr>
          <p:cNvPr id="28" name="直接连接符 27"/>
          <p:cNvCxnSpPr>
            <a:stCxn id="2" idx="4"/>
            <a:endCxn id="20" idx="0"/>
          </p:cNvCxnSpPr>
          <p:nvPr/>
        </p:nvCxnSpPr>
        <p:spPr>
          <a:xfrm>
            <a:off x="9061389" y="1581151"/>
            <a:ext cx="1504632" cy="585895"/>
          </a:xfrm>
          <a:prstGeom prst="line">
            <a:avLst/>
          </a:prstGeom>
          <a:ln/>
        </p:spPr>
        <p:style>
          <a:lnRef idx="2">
            <a:schemeClr val="accent5"/>
          </a:lnRef>
          <a:fillRef idx="1">
            <a:schemeClr val="lt1"/>
          </a:fillRef>
          <a:effectRef idx="0">
            <a:schemeClr val="accent5"/>
          </a:effectRef>
          <a:fontRef idx="minor">
            <a:schemeClr val="dk1"/>
          </a:fontRef>
        </p:style>
      </p:cxnSp>
      <p:cxnSp>
        <p:nvCxnSpPr>
          <p:cNvPr id="30" name="直接连接符 29"/>
          <p:cNvCxnSpPr>
            <a:stCxn id="11" idx="4"/>
            <a:endCxn id="19" idx="0"/>
          </p:cNvCxnSpPr>
          <p:nvPr/>
        </p:nvCxnSpPr>
        <p:spPr>
          <a:xfrm flipH="1">
            <a:off x="7591205" y="2786806"/>
            <a:ext cx="530384" cy="671829"/>
          </a:xfrm>
          <a:prstGeom prst="line">
            <a:avLst/>
          </a:prstGeom>
          <a:ln/>
        </p:spPr>
        <p:style>
          <a:lnRef idx="2">
            <a:schemeClr val="accent5"/>
          </a:lnRef>
          <a:fillRef idx="1">
            <a:schemeClr val="lt1"/>
          </a:fillRef>
          <a:effectRef idx="0">
            <a:schemeClr val="accent5"/>
          </a:effectRef>
          <a:fontRef idx="minor">
            <a:schemeClr val="dk1"/>
          </a:fontRef>
        </p:style>
      </p:cxnSp>
      <p:cxnSp>
        <p:nvCxnSpPr>
          <p:cNvPr id="32" name="直接连接符 31"/>
          <p:cNvCxnSpPr>
            <a:stCxn id="11" idx="4"/>
            <a:endCxn id="10" idx="0"/>
          </p:cNvCxnSpPr>
          <p:nvPr/>
        </p:nvCxnSpPr>
        <p:spPr>
          <a:xfrm>
            <a:off x="8121590" y="2786806"/>
            <a:ext cx="419100" cy="671829"/>
          </a:xfrm>
          <a:prstGeom prst="line">
            <a:avLst/>
          </a:prstGeom>
          <a:ln/>
        </p:spPr>
        <p:style>
          <a:lnRef idx="2">
            <a:schemeClr val="accent5"/>
          </a:lnRef>
          <a:fillRef idx="1">
            <a:schemeClr val="lt1"/>
          </a:fillRef>
          <a:effectRef idx="0">
            <a:schemeClr val="accent5"/>
          </a:effectRef>
          <a:fontRef idx="minor">
            <a:schemeClr val="dk1"/>
          </a:fontRef>
        </p:style>
      </p:cxnSp>
      <p:cxnSp>
        <p:nvCxnSpPr>
          <p:cNvPr id="34" name="直接连接符 33"/>
          <p:cNvCxnSpPr>
            <a:stCxn id="14" idx="4"/>
            <a:endCxn id="7" idx="0"/>
          </p:cNvCxnSpPr>
          <p:nvPr/>
        </p:nvCxnSpPr>
        <p:spPr>
          <a:xfrm>
            <a:off x="9371270" y="2786805"/>
            <a:ext cx="54292" cy="675216"/>
          </a:xfrm>
          <a:prstGeom prst="line">
            <a:avLst/>
          </a:prstGeom>
          <a:ln/>
        </p:spPr>
        <p:style>
          <a:lnRef idx="2">
            <a:schemeClr val="accent5"/>
          </a:lnRef>
          <a:fillRef idx="1">
            <a:schemeClr val="lt1"/>
          </a:fillRef>
          <a:effectRef idx="0">
            <a:schemeClr val="accent5"/>
          </a:effectRef>
          <a:fontRef idx="minor">
            <a:schemeClr val="dk1"/>
          </a:fontRef>
        </p:style>
      </p:cxnSp>
      <p:cxnSp>
        <p:nvCxnSpPr>
          <p:cNvPr id="36" name="直接连接符 35"/>
          <p:cNvCxnSpPr>
            <a:stCxn id="20" idx="4"/>
            <a:endCxn id="8" idx="0"/>
          </p:cNvCxnSpPr>
          <p:nvPr/>
        </p:nvCxnSpPr>
        <p:spPr>
          <a:xfrm>
            <a:off x="10566022" y="2786806"/>
            <a:ext cx="166052" cy="671829"/>
          </a:xfrm>
          <a:prstGeom prst="line">
            <a:avLst/>
          </a:prstGeom>
          <a:ln/>
        </p:spPr>
        <p:style>
          <a:lnRef idx="2">
            <a:schemeClr val="accent5"/>
          </a:lnRef>
          <a:fillRef idx="1">
            <a:schemeClr val="lt1"/>
          </a:fillRef>
          <a:effectRef idx="0">
            <a:schemeClr val="accent5"/>
          </a:effectRef>
          <a:fontRef idx="minor">
            <a:schemeClr val="dk1"/>
          </a:fontRef>
        </p:style>
      </p:cxnSp>
      <p:cxnSp>
        <p:nvCxnSpPr>
          <p:cNvPr id="38" name="直接连接符 37"/>
          <p:cNvCxnSpPr>
            <a:stCxn id="19" idx="4"/>
            <a:endCxn id="9" idx="0"/>
          </p:cNvCxnSpPr>
          <p:nvPr/>
        </p:nvCxnSpPr>
        <p:spPr>
          <a:xfrm flipH="1">
            <a:off x="6583381" y="4078395"/>
            <a:ext cx="1007824" cy="748028"/>
          </a:xfrm>
          <a:prstGeom prst="line">
            <a:avLst/>
          </a:prstGeom>
          <a:ln/>
        </p:spPr>
        <p:style>
          <a:lnRef idx="2">
            <a:schemeClr val="accent5"/>
          </a:lnRef>
          <a:fillRef idx="1">
            <a:schemeClr val="lt1"/>
          </a:fillRef>
          <a:effectRef idx="0">
            <a:schemeClr val="accent5"/>
          </a:effectRef>
          <a:fontRef idx="minor">
            <a:schemeClr val="dk1"/>
          </a:fontRef>
        </p:style>
      </p:cxnSp>
      <p:cxnSp>
        <p:nvCxnSpPr>
          <p:cNvPr id="40" name="直接连接符 39"/>
          <p:cNvCxnSpPr>
            <a:stCxn id="19" idx="4"/>
            <a:endCxn id="13" idx="0"/>
          </p:cNvCxnSpPr>
          <p:nvPr/>
        </p:nvCxnSpPr>
        <p:spPr>
          <a:xfrm flipH="1">
            <a:off x="7397371" y="4078395"/>
            <a:ext cx="193835" cy="748028"/>
          </a:xfrm>
          <a:prstGeom prst="line">
            <a:avLst/>
          </a:prstGeom>
          <a:ln/>
        </p:spPr>
        <p:style>
          <a:lnRef idx="2">
            <a:schemeClr val="accent5"/>
          </a:lnRef>
          <a:fillRef idx="1">
            <a:schemeClr val="lt1"/>
          </a:fillRef>
          <a:effectRef idx="0">
            <a:schemeClr val="accent5"/>
          </a:effectRef>
          <a:fontRef idx="minor">
            <a:schemeClr val="dk1"/>
          </a:fontRef>
        </p:style>
      </p:cxnSp>
      <p:cxnSp>
        <p:nvCxnSpPr>
          <p:cNvPr id="42" name="直接连接符 41"/>
          <p:cNvCxnSpPr>
            <a:stCxn id="19" idx="4"/>
            <a:endCxn id="12" idx="0"/>
          </p:cNvCxnSpPr>
          <p:nvPr/>
        </p:nvCxnSpPr>
        <p:spPr>
          <a:xfrm>
            <a:off x="7591206" y="4078395"/>
            <a:ext cx="581660" cy="743795"/>
          </a:xfrm>
          <a:prstGeom prst="line">
            <a:avLst/>
          </a:prstGeom>
          <a:ln/>
        </p:spPr>
        <p:style>
          <a:lnRef idx="2">
            <a:schemeClr val="accent5"/>
          </a:lnRef>
          <a:fillRef idx="1">
            <a:schemeClr val="lt1"/>
          </a:fillRef>
          <a:effectRef idx="0">
            <a:schemeClr val="accent5"/>
          </a:effectRef>
          <a:fontRef idx="minor">
            <a:schemeClr val="dk1"/>
          </a:fontRef>
        </p:style>
      </p:cxnSp>
      <p:cxnSp>
        <p:nvCxnSpPr>
          <p:cNvPr id="45" name="直接连接符 44"/>
          <p:cNvCxnSpPr>
            <a:stCxn id="8" idx="4"/>
            <a:endCxn id="15" idx="0"/>
          </p:cNvCxnSpPr>
          <p:nvPr/>
        </p:nvCxnSpPr>
        <p:spPr>
          <a:xfrm>
            <a:off x="10732073" y="4078395"/>
            <a:ext cx="0" cy="886035"/>
          </a:xfrm>
          <a:prstGeom prst="line">
            <a:avLst/>
          </a:prstGeom>
          <a:ln/>
        </p:spPr>
        <p:style>
          <a:lnRef idx="2">
            <a:schemeClr val="accent5"/>
          </a:lnRef>
          <a:fillRef idx="1">
            <a:schemeClr val="lt1"/>
          </a:fillRef>
          <a:effectRef idx="0">
            <a:schemeClr val="accent5"/>
          </a:effectRef>
          <a:fontRef idx="minor">
            <a:schemeClr val="dk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315">
                                            <p:txEl>
                                              <p:pRg st="0" end="0"/>
                                            </p:txEl>
                                          </p:spTgt>
                                        </p:tgtEl>
                                        <p:attrNameLst>
                                          <p:attrName>style.visibility</p:attrName>
                                        </p:attrNameLst>
                                      </p:cBhvr>
                                      <p:to>
                                        <p:strVal val="visible"/>
                                      </p:to>
                                    </p:set>
                                    <p:anim calcmode="lin" valueType="num">
                                      <p:cBhvr additive="base">
                                        <p:cTn id="7" dur="500" fill="hold"/>
                                        <p:tgtEl>
                                          <p:spTgt spid="1331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31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315">
                                            <p:txEl>
                                              <p:pRg st="1" end="1"/>
                                            </p:txEl>
                                          </p:spTgt>
                                        </p:tgtEl>
                                        <p:attrNameLst>
                                          <p:attrName>style.visibility</p:attrName>
                                        </p:attrNameLst>
                                      </p:cBhvr>
                                      <p:to>
                                        <p:strVal val="visible"/>
                                      </p:to>
                                    </p:set>
                                    <p:anim calcmode="lin" valueType="num">
                                      <p:cBhvr additive="base">
                                        <p:cTn id="13" dur="500" fill="hold"/>
                                        <p:tgtEl>
                                          <p:spTgt spid="1331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31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315">
                                            <p:txEl>
                                              <p:pRg st="2" end="2"/>
                                            </p:txEl>
                                          </p:spTgt>
                                        </p:tgtEl>
                                        <p:attrNameLst>
                                          <p:attrName>style.visibility</p:attrName>
                                        </p:attrNameLst>
                                      </p:cBhvr>
                                      <p:to>
                                        <p:strVal val="visible"/>
                                      </p:to>
                                    </p:set>
                                    <p:anim calcmode="lin" valueType="num">
                                      <p:cBhvr additive="base">
                                        <p:cTn id="19" dur="500" fill="hold"/>
                                        <p:tgtEl>
                                          <p:spTgt spid="1331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331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315">
                                            <p:txEl>
                                              <p:pRg st="3" end="3"/>
                                            </p:txEl>
                                          </p:spTgt>
                                        </p:tgtEl>
                                        <p:attrNameLst>
                                          <p:attrName>style.visibility</p:attrName>
                                        </p:attrNameLst>
                                      </p:cBhvr>
                                      <p:to>
                                        <p:strVal val="visible"/>
                                      </p:to>
                                    </p:set>
                                    <p:anim calcmode="lin" valueType="num">
                                      <p:cBhvr additive="base">
                                        <p:cTn id="25" dur="500" fill="hold"/>
                                        <p:tgtEl>
                                          <p:spTgt spid="1331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3315">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6E8AE9-0E80-2521-465A-6EC239379963}"/>
              </a:ext>
            </a:extLst>
          </p:cNvPr>
          <p:cNvSpPr>
            <a:spLocks noGrp="1"/>
          </p:cNvSpPr>
          <p:nvPr>
            <p:ph type="title"/>
          </p:nvPr>
        </p:nvSpPr>
        <p:spPr/>
        <p:txBody>
          <a:bodyPr/>
          <a:lstStyle/>
          <a:p>
            <a:r>
              <a:rPr lang="en-US" altLang="zh-CN" dirty="0"/>
              <a:t>I-</a:t>
            </a:r>
            <a:r>
              <a:rPr lang="zh-CN" altLang="en-US" b="0" i="0" dirty="0">
                <a:solidFill>
                  <a:srgbClr val="FFFFFF"/>
                </a:solidFill>
                <a:effectLst/>
                <a:latin typeface="system"/>
              </a:rPr>
              <a:t>井然有序之桠</a:t>
            </a:r>
            <a:endParaRPr lang="zh-CN" altLang="en-US" dirty="0"/>
          </a:p>
        </p:txBody>
      </p:sp>
      <p:sp>
        <p:nvSpPr>
          <p:cNvPr id="3" name="内容占位符 2">
            <a:extLst>
              <a:ext uri="{FF2B5EF4-FFF2-40B4-BE49-F238E27FC236}">
                <a16:creationId xmlns:a16="http://schemas.microsoft.com/office/drawing/2014/main" id="{19278A15-C0A3-0F21-E9FA-07EBEC19BEBF}"/>
              </a:ext>
            </a:extLst>
          </p:cNvPr>
          <p:cNvSpPr>
            <a:spLocks noGrp="1"/>
          </p:cNvSpPr>
          <p:nvPr>
            <p:ph idx="1"/>
          </p:nvPr>
        </p:nvSpPr>
        <p:spPr/>
        <p:txBody>
          <a:bodyPr/>
          <a:lstStyle/>
          <a:p>
            <a:r>
              <a:rPr lang="zh-CN" altLang="en-US" dirty="0"/>
              <a:t>小红拿到了一个长度为 </a:t>
            </a:r>
            <a:r>
              <a:rPr lang="en-US" altLang="zh-CN" dirty="0"/>
              <a:t>n </a:t>
            </a:r>
            <a:r>
              <a:rPr lang="zh-CN" altLang="en-US" dirty="0"/>
              <a:t>的排列 </a:t>
            </a:r>
            <a:r>
              <a:rPr lang="en-US" altLang="zh-CN" dirty="0"/>
              <a:t>a</a:t>
            </a:r>
            <a:r>
              <a:rPr lang="zh-CN" altLang="en-US" dirty="0"/>
              <a:t>，她希望你构造一个长度为 </a:t>
            </a:r>
            <a:r>
              <a:rPr lang="en-US" altLang="zh-CN" dirty="0"/>
              <a:t>n </a:t>
            </a:r>
            <a:r>
              <a:rPr lang="zh-CN" altLang="en-US" dirty="0"/>
              <a:t>的排列 </a:t>
            </a:r>
            <a:r>
              <a:rPr lang="en-US" altLang="zh-CN" dirty="0"/>
              <a:t>b</a:t>
            </a:r>
            <a:r>
              <a:rPr lang="zh-CN" altLang="en-US" dirty="0"/>
              <a:t>，满足</a:t>
            </a:r>
          </a:p>
        </p:txBody>
      </p:sp>
      <p:pic>
        <p:nvPicPr>
          <p:cNvPr id="5" name="图片 4">
            <a:extLst>
              <a:ext uri="{FF2B5EF4-FFF2-40B4-BE49-F238E27FC236}">
                <a16:creationId xmlns:a16="http://schemas.microsoft.com/office/drawing/2014/main" id="{0A6A7768-2A21-DF18-9799-23BCCA97657D}"/>
              </a:ext>
            </a:extLst>
          </p:cNvPr>
          <p:cNvPicPr>
            <a:picLocks noChangeAspect="1"/>
          </p:cNvPicPr>
          <p:nvPr/>
        </p:nvPicPr>
        <p:blipFill>
          <a:blip r:embed="rId2"/>
          <a:stretch>
            <a:fillRect/>
          </a:stretch>
        </p:blipFill>
        <p:spPr>
          <a:xfrm>
            <a:off x="3721306" y="2315688"/>
            <a:ext cx="1633279" cy="577623"/>
          </a:xfrm>
          <a:prstGeom prst="rect">
            <a:avLst/>
          </a:prstGeom>
        </p:spPr>
      </p:pic>
    </p:spTree>
    <p:extLst>
      <p:ext uri="{BB962C8B-B14F-4D97-AF65-F5344CB8AC3E}">
        <p14:creationId xmlns:p14="http://schemas.microsoft.com/office/powerpoint/2010/main" val="257134462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1B84D1-AD42-AB46-3260-3ACD71BF8E92}"/>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ED24D4E6-7B2B-1B3E-FD5B-570E09799CA2}"/>
              </a:ext>
            </a:extLst>
          </p:cNvPr>
          <p:cNvSpPr>
            <a:spLocks noGrp="1"/>
          </p:cNvSpPr>
          <p:nvPr>
            <p:ph idx="1"/>
          </p:nvPr>
        </p:nvSpPr>
        <p:spPr/>
        <p:txBody>
          <a:bodyPr/>
          <a:lstStyle/>
          <a:p>
            <a:endParaRPr lang="zh-CN" altLang="en-US"/>
          </a:p>
        </p:txBody>
      </p:sp>
    </p:spTree>
    <p:extLst>
      <p:ext uri="{BB962C8B-B14F-4D97-AF65-F5344CB8AC3E}">
        <p14:creationId xmlns:p14="http://schemas.microsoft.com/office/powerpoint/2010/main" val="18113516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785B6A-F71B-BD49-BD46-F55D85EA9BBB}"/>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0FE3DC09-3843-0240-DAE4-FFD60B7D2AA4}"/>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3D984F8C-EA3D-C4AE-6467-3E8F0315A133}"/>
              </a:ext>
            </a:extLst>
          </p:cNvPr>
          <p:cNvPicPr>
            <a:picLocks noChangeAspect="1"/>
          </p:cNvPicPr>
          <p:nvPr/>
        </p:nvPicPr>
        <p:blipFill>
          <a:blip r:embed="rId2"/>
          <a:stretch>
            <a:fillRect/>
          </a:stretch>
        </p:blipFill>
        <p:spPr>
          <a:xfrm>
            <a:off x="3822700" y="0"/>
            <a:ext cx="4546600" cy="6858000"/>
          </a:xfrm>
          <a:prstGeom prst="rect">
            <a:avLst/>
          </a:prstGeom>
        </p:spPr>
      </p:pic>
    </p:spTree>
    <p:extLst>
      <p:ext uri="{BB962C8B-B14F-4D97-AF65-F5344CB8AC3E}">
        <p14:creationId xmlns:p14="http://schemas.microsoft.com/office/powerpoint/2010/main" val="24556962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DDD5D9-12BA-75A2-E0B7-FB94D5CE1A7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184338EB-002C-6B85-FD66-8AD47CF968F0}"/>
              </a:ext>
            </a:extLst>
          </p:cNvPr>
          <p:cNvSpPr>
            <a:spLocks noGrp="1"/>
          </p:cNvSpPr>
          <p:nvPr>
            <p:ph idx="1"/>
          </p:nvPr>
        </p:nvSpPr>
        <p:spPr/>
        <p:txBody>
          <a:bodyPr/>
          <a:lstStyle/>
          <a:p>
            <a:r>
              <a:rPr lang="zh-CN" altLang="en-US" dirty="0"/>
              <a:t>画图分析</a:t>
            </a:r>
            <a:endParaRPr lang="en-US" altLang="zh-CN" dirty="0"/>
          </a:p>
          <a:p>
            <a:endParaRPr lang="en-US" altLang="zh-CN" dirty="0"/>
          </a:p>
          <a:p>
            <a:r>
              <a:rPr lang="zh-CN" altLang="en-US" dirty="0"/>
              <a:t>给你一棵树怎么判断它是一条链？</a:t>
            </a:r>
          </a:p>
          <a:p>
            <a:endParaRPr lang="zh-CN" altLang="en-US" dirty="0"/>
          </a:p>
        </p:txBody>
      </p:sp>
    </p:spTree>
    <p:extLst>
      <p:ext uri="{BB962C8B-B14F-4D97-AF65-F5344CB8AC3E}">
        <p14:creationId xmlns:p14="http://schemas.microsoft.com/office/powerpoint/2010/main" val="178894403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3">
          <a:schemeClr val="accent5"/>
        </a:lnRef>
        <a:fillRef idx="0">
          <a:schemeClr val="accent5"/>
        </a:fillRef>
        <a:effectRef idx="2">
          <a:schemeClr val="accent5"/>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7274</TotalTime>
  <Words>4319</Words>
  <Application>Microsoft Office PowerPoint</Application>
  <PresentationFormat>宽屏</PresentationFormat>
  <Paragraphs>592</Paragraphs>
  <Slides>82</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82</vt:i4>
      </vt:variant>
    </vt:vector>
  </HeadingPairs>
  <TitlesOfParts>
    <vt:vector size="91" baseType="lpstr">
      <vt:lpstr>system</vt:lpstr>
      <vt:lpstr>等线</vt:lpstr>
      <vt:lpstr>思源黑体 Normal</vt:lpstr>
      <vt:lpstr>宋体</vt:lpstr>
      <vt:lpstr>Arial</vt:lpstr>
      <vt:lpstr>Goudy Old Style</vt:lpstr>
      <vt:lpstr>Verdana</vt:lpstr>
      <vt:lpstr>Wingdings 2</vt:lpstr>
      <vt:lpstr>Office 主题​​</vt:lpstr>
      <vt:lpstr>2025牛客寒假集训营——第一场</vt:lpstr>
      <vt:lpstr>PowerPoint 演示文稿</vt:lpstr>
      <vt:lpstr>D-双生双宿之决</vt:lpstr>
      <vt:lpstr>A-茕茕孑立之影</vt:lpstr>
      <vt:lpstr>PowerPoint 演示文稿</vt:lpstr>
      <vt:lpstr>B-一气贯通之刃</vt:lpstr>
      <vt:lpstr>什么是树？</vt:lpstr>
      <vt:lpstr>树</vt:lpstr>
      <vt:lpstr>PowerPoint 演示文稿</vt:lpstr>
      <vt:lpstr>G-井然有序之衡</vt:lpstr>
      <vt:lpstr>PowerPoint 演示文稿</vt:lpstr>
      <vt:lpstr>PowerPoint 演示文稿</vt:lpstr>
      <vt:lpstr>H-井然有序之窗</vt:lpstr>
      <vt:lpstr>PowerPoint 演示文稿</vt:lpstr>
      <vt:lpstr>PowerPoint 演示文稿</vt:lpstr>
      <vt:lpstr>PowerPoint 演示文稿</vt:lpstr>
      <vt:lpstr>E-双生双宿之错</vt:lpstr>
      <vt:lpstr>PowerPoint 演示文稿</vt:lpstr>
      <vt:lpstr>PowerPoint 演示文稿</vt:lpstr>
      <vt:lpstr>PowerPoint 演示文稿</vt:lpstr>
      <vt:lpstr>补充知识：带权中位数</vt:lpstr>
      <vt:lpstr>PowerPoint 演示文稿</vt:lpstr>
      <vt:lpstr>PowerPoint 演示文稿</vt:lpstr>
      <vt:lpstr>M-数值膨胀之美</vt:lpstr>
      <vt:lpstr>PowerPoint 演示文稿</vt:lpstr>
      <vt:lpstr>PowerPoint 演示文稿</vt:lpstr>
      <vt:lpstr>PowerPoint 演示文稿</vt:lpstr>
      <vt:lpstr>PowerPoint 演示文稿</vt:lpstr>
      <vt:lpstr>PowerPoint 演示文稿</vt:lpstr>
      <vt:lpstr>补充知识：双指针  NC1014 【模板】双指针</vt:lpstr>
      <vt:lpstr>例：NC18386 字符串</vt:lpstr>
      <vt:lpstr>补充知识：前缀和、差分</vt:lpstr>
      <vt:lpstr>PowerPoint 演示文稿</vt:lpstr>
      <vt:lpstr>PowerPoint 演示文稿</vt:lpstr>
      <vt:lpstr>PowerPoint 演示文稿</vt:lpstr>
      <vt:lpstr>PowerPoint 演示文稿</vt:lpstr>
      <vt:lpstr>PowerPoint 演示文稿</vt:lpstr>
      <vt:lpstr>J-硝基甲苯之袭</vt:lpstr>
      <vt:lpstr>PowerPoint 演示文稿</vt:lpstr>
      <vt:lpstr>位运算介绍</vt:lpstr>
      <vt:lpstr>PowerPoint 演示文稿</vt:lpstr>
      <vt:lpstr>PowerPoint 演示文稿</vt:lpstr>
      <vt:lpstr>PowerPoint 演示文稿</vt:lpstr>
      <vt:lpstr>C-兢兢业业之移</vt:lpstr>
      <vt:lpstr>PowerPoint 演示文稿</vt:lpstr>
      <vt:lpstr>PowerPoint 演示文稿</vt:lpstr>
      <vt:lpstr>PowerPoint 演示文稿</vt:lpstr>
      <vt:lpstr>PowerPoint 演示文稿</vt:lpstr>
      <vt:lpstr>F-双生双宿之探</vt:lpstr>
      <vt:lpstr> </vt:lpstr>
      <vt:lpstr>PowerPoint 演示文稿</vt:lpstr>
      <vt:lpstr>PowerPoint 演示文稿</vt:lpstr>
      <vt:lpstr>PowerPoint 演示文稿</vt:lpstr>
      <vt:lpstr>补充知识：线段树</vt:lpstr>
      <vt:lpstr>线段树</vt:lpstr>
      <vt:lpstr>线段树的几点性质</vt:lpstr>
      <vt:lpstr>线段树的几点性质</vt:lpstr>
      <vt:lpstr>线段树的运用</vt:lpstr>
      <vt:lpstr>PowerPoint 演示文稿</vt:lpstr>
      <vt:lpstr>例1：</vt:lpstr>
      <vt:lpstr>PowerPoint 演示文稿</vt:lpstr>
      <vt:lpstr>PowerPoint 演示文稿</vt:lpstr>
      <vt:lpstr>补充知识：ST表</vt:lpstr>
      <vt:lpstr>RMQ问题的ST算法</vt:lpstr>
      <vt:lpstr>RMQ问题的ST算法</vt:lpstr>
      <vt:lpstr>RMQ问题的ST算法</vt:lpstr>
      <vt:lpstr>RMQ问题的ST算法</vt:lpstr>
      <vt:lpstr>RMQ问题的ST算法</vt:lpstr>
      <vt:lpstr>RMQ问题的ST算法</vt:lpstr>
      <vt:lpstr>PowerPoint 演示文稿</vt:lpstr>
      <vt:lpstr>补充知识：二分</vt:lpstr>
      <vt:lpstr>K-硝基甲苯之魇</vt:lpstr>
      <vt:lpstr>PowerPoint 演示文稿</vt:lpstr>
      <vt:lpstr>PowerPoint 演示文稿</vt:lpstr>
      <vt:lpstr>PowerPoint 演示文稿</vt:lpstr>
      <vt:lpstr>L-一念神魔之耀</vt:lpstr>
      <vt:lpstr>PowerPoint 演示文稿</vt:lpstr>
      <vt:lpstr>补充知识：裴蜀定理</vt:lpstr>
      <vt:lpstr>PowerPoint 演示文稿</vt:lpstr>
      <vt:lpstr>I-井然有序之桠</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62812</dc:creator>
  <cp:lastModifiedBy>Siyu Deng</cp:lastModifiedBy>
  <cp:revision>352</cp:revision>
  <dcterms:created xsi:type="dcterms:W3CDTF">2022-11-07T03:06:08Z</dcterms:created>
  <dcterms:modified xsi:type="dcterms:W3CDTF">2025-01-22T05:50:01Z</dcterms:modified>
</cp:coreProperties>
</file>

<file path=docProps/thumbnail.jpeg>
</file>